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6" r:id="rId1"/>
  </p:sldMasterIdLst>
  <p:notesMasterIdLst>
    <p:notesMasterId r:id="rId35"/>
  </p:notesMasterIdLst>
  <p:sldIdLst>
    <p:sldId id="422" r:id="rId2"/>
    <p:sldId id="424" r:id="rId3"/>
    <p:sldId id="519" r:id="rId4"/>
    <p:sldId id="518" r:id="rId5"/>
    <p:sldId id="521" r:id="rId6"/>
    <p:sldId id="425" r:id="rId7"/>
    <p:sldId id="522" r:id="rId8"/>
    <p:sldId id="426" r:id="rId9"/>
    <p:sldId id="523" r:id="rId10"/>
    <p:sldId id="427" r:id="rId11"/>
    <p:sldId id="428" r:id="rId12"/>
    <p:sldId id="520" r:id="rId13"/>
    <p:sldId id="497" r:id="rId14"/>
    <p:sldId id="434" r:id="rId15"/>
    <p:sldId id="540" r:id="rId16"/>
    <p:sldId id="524" r:id="rId17"/>
    <p:sldId id="525" r:id="rId18"/>
    <p:sldId id="526" r:id="rId19"/>
    <p:sldId id="527" r:id="rId20"/>
    <p:sldId id="528" r:id="rId21"/>
    <p:sldId id="529" r:id="rId22"/>
    <p:sldId id="530" r:id="rId23"/>
    <p:sldId id="531" r:id="rId24"/>
    <p:sldId id="532" r:id="rId25"/>
    <p:sldId id="533" r:id="rId26"/>
    <p:sldId id="534" r:id="rId27"/>
    <p:sldId id="536" r:id="rId28"/>
    <p:sldId id="537" r:id="rId29"/>
    <p:sldId id="538" r:id="rId30"/>
    <p:sldId id="435" r:id="rId31"/>
    <p:sldId id="432" r:id="rId32"/>
    <p:sldId id="535" r:id="rId33"/>
    <p:sldId id="53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0000"/>
    <a:srgbClr val="70AD47"/>
    <a:srgbClr val="632121"/>
    <a:srgbClr val="5B9BD5"/>
    <a:srgbClr val="41719C"/>
    <a:srgbClr val="972F2F"/>
    <a:srgbClr val="E2F0D9"/>
    <a:srgbClr val="CA9CDE"/>
    <a:srgbClr val="BA72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95" autoAdjust="0"/>
    <p:restoredTop sz="93333" autoAdjust="0"/>
  </p:normalViewPr>
  <p:slideViewPr>
    <p:cSldViewPr snapToGrid="0">
      <p:cViewPr varScale="1">
        <p:scale>
          <a:sx n="107" d="100"/>
          <a:sy n="107" d="100"/>
        </p:scale>
        <p:origin x="774" y="78"/>
      </p:cViewPr>
      <p:guideLst>
        <p:guide orient="horz" pos="2160"/>
        <p:guide pos="3840"/>
      </p:guideLst>
    </p:cSldViewPr>
  </p:slideViewPr>
  <p:outlineViewPr>
    <p:cViewPr>
      <p:scale>
        <a:sx n="33" d="100"/>
        <a:sy n="33" d="100"/>
      </p:scale>
      <p:origin x="0" y="-46236"/>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8E6DA7-3905-4B1A-B71A-E3AB46830B98}" type="datetimeFigureOut">
              <a:rPr lang="en-US" smtClean="0"/>
              <a:t>2023-03-28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9B8F3-B779-4CB8-BD1E-CFB44210876D}" type="slidenum">
              <a:rPr lang="en-US" smtClean="0"/>
              <a:t>‹#›</a:t>
            </a:fld>
            <a:endParaRPr lang="en-US"/>
          </a:p>
        </p:txBody>
      </p:sp>
    </p:spTree>
    <p:extLst>
      <p:ext uri="{BB962C8B-B14F-4D97-AF65-F5344CB8AC3E}">
        <p14:creationId xmlns:p14="http://schemas.microsoft.com/office/powerpoint/2010/main" val="141990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9B8F3-B779-4CB8-BD1E-CFB44210876D}" type="slidenum">
              <a:rPr lang="en-US" smtClean="0"/>
              <a:t>6</a:t>
            </a:fld>
            <a:endParaRPr lang="en-US"/>
          </a:p>
        </p:txBody>
      </p:sp>
    </p:spTree>
    <p:extLst>
      <p:ext uri="{BB962C8B-B14F-4D97-AF65-F5344CB8AC3E}">
        <p14:creationId xmlns:p14="http://schemas.microsoft.com/office/powerpoint/2010/main" val="395736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09B8F3-B779-4CB8-BD1E-CFB44210876D}" type="slidenum">
              <a:rPr lang="en-US" smtClean="0"/>
              <a:t>12</a:t>
            </a:fld>
            <a:endParaRPr lang="en-US"/>
          </a:p>
        </p:txBody>
      </p:sp>
    </p:spTree>
    <p:extLst>
      <p:ext uri="{BB962C8B-B14F-4D97-AF65-F5344CB8AC3E}">
        <p14:creationId xmlns:p14="http://schemas.microsoft.com/office/powerpoint/2010/main" val="8795565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470019" cy="6858000"/>
          </a:xfrm>
          <a:prstGeom prst="rect">
            <a:avLst/>
          </a:prstGeom>
        </p:spPr>
      </p:pic>
      <p:sp>
        <p:nvSpPr>
          <p:cNvPr id="8" name="Rectangle 7"/>
          <p:cNvSpPr/>
          <p:nvPr/>
        </p:nvSpPr>
        <p:spPr>
          <a:xfrm>
            <a:off x="3414890" y="0"/>
            <a:ext cx="8777111" cy="6858000"/>
          </a:xfrm>
          <a:prstGeom prst="rect">
            <a:avLst/>
          </a:prstGeom>
          <a:gradFill flip="none" rotWithShape="1">
            <a:gsLst>
              <a:gs pos="0">
                <a:srgbClr val="972F2F">
                  <a:alpha val="0"/>
                </a:srgbClr>
              </a:gs>
              <a:gs pos="65000">
                <a:srgbClr val="632121"/>
              </a:gs>
              <a:gs pos="100000">
                <a:srgbClr val="63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pic>
        <p:nvPicPr>
          <p:cNvPr id="7" name="Picture 6"/>
          <p:cNvPicPr>
            <a:picLocks noChangeAspect="1"/>
          </p:cNvPicPr>
          <p:nvPr/>
        </p:nvPicPr>
        <p:blipFill rotWithShape="1">
          <a:blip r:embed="rId3">
            <a:clrChange>
              <a:clrFrom>
                <a:srgbClr val="0D0304"/>
              </a:clrFrom>
              <a:clrTo>
                <a:srgbClr val="0D0304">
                  <a:alpha val="0"/>
                </a:srgbClr>
              </a:clrTo>
            </a:clrChange>
            <a:extLst>
              <a:ext uri="{28A0092B-C50C-407E-A947-70E740481C1C}">
                <a14:useLocalDpi xmlns:a14="http://schemas.microsoft.com/office/drawing/2010/main" val="0"/>
              </a:ext>
            </a:extLst>
          </a:blip>
          <a:srcRect l="279" t="15463" r="14261" b="45510"/>
          <a:stretch/>
        </p:blipFill>
        <p:spPr>
          <a:xfrm rot="6240152" flipH="1">
            <a:off x="-470297" y="3078564"/>
            <a:ext cx="5137229" cy="3462111"/>
          </a:xfrm>
          <a:prstGeom prst="rect">
            <a:avLst/>
          </a:prstGeom>
        </p:spPr>
      </p:pic>
      <p:sp>
        <p:nvSpPr>
          <p:cNvPr id="2" name="Title 1"/>
          <p:cNvSpPr>
            <a:spLocks noGrp="1"/>
          </p:cNvSpPr>
          <p:nvPr>
            <p:ph type="ctrTitle"/>
          </p:nvPr>
        </p:nvSpPr>
        <p:spPr>
          <a:xfrm>
            <a:off x="2963333" y="1705610"/>
            <a:ext cx="9144000" cy="2148656"/>
          </a:xfrm>
        </p:spPr>
        <p:txBody>
          <a:bodyPr anchor="b"/>
          <a:lstStyle>
            <a:lvl1pPr algn="r">
              <a:defRPr sz="5400" b="1">
                <a:solidFill>
                  <a:schemeClr val="bg1"/>
                </a:solidFill>
                <a:effectLst>
                  <a:glow rad="139700">
                    <a:srgbClr val="632121">
                      <a:alpha val="50000"/>
                    </a:srgbClr>
                  </a:glow>
                </a:effectLst>
              </a:defRPr>
            </a:lvl1pPr>
          </a:lstStyle>
          <a:p>
            <a:r>
              <a:rPr lang="en-US"/>
              <a:t>Click to edit Master title style</a:t>
            </a:r>
            <a:endParaRPr lang="en-US" dirty="0"/>
          </a:p>
        </p:txBody>
      </p:sp>
      <p:sp>
        <p:nvSpPr>
          <p:cNvPr id="3" name="Subtitle 2"/>
          <p:cNvSpPr>
            <a:spLocks noGrp="1"/>
          </p:cNvSpPr>
          <p:nvPr>
            <p:ph type="subTitle" idx="1"/>
          </p:nvPr>
        </p:nvSpPr>
        <p:spPr>
          <a:xfrm>
            <a:off x="2963333" y="3957630"/>
            <a:ext cx="9144000" cy="1359428"/>
          </a:xfrm>
        </p:spPr>
        <p:txBody>
          <a:bodyPr>
            <a:normAutofit/>
          </a:bodyPr>
          <a:lstStyle>
            <a:lvl1pPr marL="0" indent="0" algn="r">
              <a:buNone/>
              <a:defRPr sz="2520" b="0">
                <a:solidFill>
                  <a:schemeClr val="bg1"/>
                </a:solidFill>
              </a:defRPr>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a:xfrm>
            <a:off x="9364133" y="5720907"/>
            <a:ext cx="2743200" cy="365125"/>
          </a:xfrm>
        </p:spPr>
        <p:txBody>
          <a:bodyPr/>
          <a:lstStyle>
            <a:lvl1pPr algn="r">
              <a:defRPr>
                <a:solidFill>
                  <a:schemeClr val="bg1"/>
                </a:solidFill>
              </a:defRPr>
            </a:lvl1pPr>
          </a:lstStyle>
          <a:p>
            <a:pPr>
              <a:defRPr/>
            </a:pPr>
            <a:fld id="{40783BE6-A1FB-480D-AD69-5A8A8560BA7D}" type="datetime1">
              <a:rPr lang="en-US" smtClean="0">
                <a:solidFill>
                  <a:prstClr val="white"/>
                </a:solidFill>
              </a:rPr>
              <a:t>2023-03-28</a:t>
            </a:fld>
            <a:endParaRPr lang="en-US" dirty="0">
              <a:solidFill>
                <a:prstClr val="white"/>
              </a:solidFill>
            </a:endParaRPr>
          </a:p>
        </p:txBody>
      </p:sp>
      <p:pic>
        <p:nvPicPr>
          <p:cNvPr id="6" name="Picture 5"/>
          <p:cNvPicPr>
            <a:picLocks noChangeAspect="1"/>
          </p:cNvPicPr>
          <p:nvPr userDrawn="1"/>
        </p:nvPicPr>
        <p:blipFill>
          <a:blip r:embed="rId4" cstate="print">
            <a:clrChange>
              <a:clrFrom>
                <a:srgbClr val="000002"/>
              </a:clrFrom>
              <a:clrTo>
                <a:srgbClr val="000002">
                  <a:alpha val="0"/>
                </a:srgbClr>
              </a:clrTo>
            </a:clrChange>
            <a:extLst>
              <a:ext uri="{28A0092B-C50C-407E-A947-70E740481C1C}">
                <a14:useLocalDpi xmlns:a14="http://schemas.microsoft.com/office/drawing/2010/main" val="0"/>
              </a:ext>
            </a:extLst>
          </a:blip>
          <a:stretch>
            <a:fillRect/>
          </a:stretch>
        </p:blipFill>
        <p:spPr>
          <a:xfrm>
            <a:off x="154750" y="288758"/>
            <a:ext cx="3887133" cy="1609718"/>
          </a:xfrm>
          <a:prstGeom prst="rect">
            <a:avLst/>
          </a:prstGeom>
        </p:spPr>
      </p:pic>
    </p:spTree>
    <p:extLst>
      <p:ext uri="{BB962C8B-B14F-4D97-AF65-F5344CB8AC3E}">
        <p14:creationId xmlns:p14="http://schemas.microsoft.com/office/powerpoint/2010/main" val="389600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2145FCB1-687A-4E08-9974-9880750AD431}" type="datetime1">
              <a:rPr lang="en-US" smtClean="0">
                <a:solidFill>
                  <a:prstClr val="white"/>
                </a:solidFill>
              </a:rPr>
              <a:t>2023-03-28</a:t>
            </a:fld>
            <a:endParaRPr lang="en-US" dirty="0">
              <a:solidFill>
                <a:prstClr val="white"/>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p:cNvSpPr>
            <a:spLocks noGrp="1"/>
          </p:cNvSpPr>
          <p:nvPr>
            <p:ph type="sldNum" sz="quarter" idx="12"/>
          </p:nvPr>
        </p:nvSpPr>
        <p:spPr/>
        <p:txBody>
          <a:bodyPr/>
          <a:lstStyle/>
          <a:p>
            <a:pPr>
              <a:defRPr/>
            </a:pPr>
            <a:fld id="{DA21013D-64EE-0245-BF3F-FC711581C302}"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962978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364264C3-C482-427D-9411-875255293EC8}" type="datetime1">
              <a:rPr lang="en-US" smtClean="0">
                <a:solidFill>
                  <a:prstClr val="white"/>
                </a:solidFill>
              </a:rPr>
              <a:t>2023-03-28</a:t>
            </a:fld>
            <a:endParaRPr lang="en-US" dirty="0">
              <a:solidFill>
                <a:prstClr val="white"/>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p:cNvSpPr>
            <a:spLocks noGrp="1"/>
          </p:cNvSpPr>
          <p:nvPr>
            <p:ph type="sldNum" sz="quarter" idx="12"/>
          </p:nvPr>
        </p:nvSpPr>
        <p:spPr/>
        <p:txBody>
          <a:bodyPr/>
          <a:lstStyle/>
          <a:p>
            <a:pPr>
              <a:defRPr/>
            </a:pPr>
            <a:fld id="{2E6DE612-51F5-9B48-88E8-9AC628650B7C}"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835882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41295"/>
            <a:ext cx="12192000" cy="681670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1" name="Picture 10"/>
          <p:cNvPicPr>
            <a:picLocks noChangeAspect="1"/>
          </p:cNvPicPr>
          <p:nvPr userDrawn="1"/>
        </p:nvPicPr>
        <p:blipFill rotWithShape="1">
          <a:blip r:embed="rId2"/>
          <a:srcRect t="38415"/>
          <a:stretch/>
        </p:blipFill>
        <p:spPr>
          <a:xfrm>
            <a:off x="3993223" y="3504762"/>
            <a:ext cx="4712974" cy="487280"/>
          </a:xfrm>
          <a:prstGeom prst="rect">
            <a:avLst/>
          </a:prstGeom>
        </p:spPr>
      </p:pic>
      <p:pic>
        <p:nvPicPr>
          <p:cNvPr id="5" name="Picture 4"/>
          <p:cNvPicPr>
            <a:picLocks noChangeAspect="1"/>
          </p:cNvPicPr>
          <p:nvPr userDrawn="1"/>
        </p:nvPicPr>
        <p:blipFill>
          <a:blip r:embed="rId3" cstate="print">
            <a:clrChange>
              <a:clrFrom>
                <a:srgbClr val="000002"/>
              </a:clrFrom>
              <a:clrTo>
                <a:srgbClr val="000002">
                  <a:alpha val="0"/>
                </a:srgbClr>
              </a:clrTo>
            </a:clrChange>
            <a:extLst>
              <a:ext uri="{28A0092B-C50C-407E-A947-70E740481C1C}">
                <a14:useLocalDpi xmlns:a14="http://schemas.microsoft.com/office/drawing/2010/main" val="0"/>
              </a:ext>
            </a:extLst>
          </a:blip>
          <a:stretch>
            <a:fillRect/>
          </a:stretch>
        </p:blipFill>
        <p:spPr>
          <a:xfrm>
            <a:off x="4225490" y="1627771"/>
            <a:ext cx="4399450" cy="1821876"/>
          </a:xfrm>
          <a:prstGeom prst="rect">
            <a:avLst/>
          </a:prstGeom>
        </p:spPr>
      </p:pic>
    </p:spTree>
    <p:extLst>
      <p:ext uri="{BB962C8B-B14F-4D97-AF65-F5344CB8AC3E}">
        <p14:creationId xmlns:p14="http://schemas.microsoft.com/office/powerpoint/2010/main" val="1326614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ectangle 8"/>
          <p:cNvSpPr/>
          <p:nvPr/>
        </p:nvSpPr>
        <p:spPr>
          <a:xfrm>
            <a:off x="-2823" y="6356350"/>
            <a:ext cx="12192000" cy="501650"/>
          </a:xfrm>
          <a:prstGeom prst="rect">
            <a:avLst/>
          </a:prstGeom>
          <a:solidFill>
            <a:srgbClr val="6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7" name="Rectangle 6"/>
          <p:cNvSpPr/>
          <p:nvPr/>
        </p:nvSpPr>
        <p:spPr>
          <a:xfrm>
            <a:off x="0" y="0"/>
            <a:ext cx="12192000" cy="874889"/>
          </a:xfrm>
          <a:prstGeom prst="rect">
            <a:avLst/>
          </a:prstGeom>
          <a:solidFill>
            <a:srgbClr val="6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2" name="Title 1"/>
          <p:cNvSpPr>
            <a:spLocks noGrp="1"/>
          </p:cNvSpPr>
          <p:nvPr>
            <p:ph type="title"/>
          </p:nvPr>
        </p:nvSpPr>
        <p:spPr>
          <a:xfrm>
            <a:off x="112890" y="118535"/>
            <a:ext cx="9945511" cy="688622"/>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112889" y="993424"/>
            <a:ext cx="11960579" cy="52951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4080"/>
            <a:ext cx="2743200" cy="365125"/>
          </a:xfrm>
        </p:spPr>
        <p:txBody>
          <a:bodyPr/>
          <a:lstStyle>
            <a:lvl1pPr>
              <a:defRPr>
                <a:solidFill>
                  <a:schemeClr val="bg1"/>
                </a:solidFill>
              </a:defRPr>
            </a:lvl1p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p:cNvSpPr>
            <a:spLocks noGrp="1"/>
          </p:cNvSpPr>
          <p:nvPr>
            <p:ph type="ftr" sz="quarter" idx="11"/>
          </p:nvPr>
        </p:nvSpPr>
        <p:spPr>
          <a:xfrm>
            <a:off x="4038600" y="6424080"/>
            <a:ext cx="4114800" cy="365125"/>
          </a:xfrm>
        </p:spPr>
        <p:txBody>
          <a:bodyPr/>
          <a:lstStyle>
            <a:lvl1pPr>
              <a:defRPr b="0">
                <a:solidFill>
                  <a:schemeClr val="bg1"/>
                </a:solidFill>
              </a:defRPr>
            </a:lvl1pPr>
          </a:lstStyle>
          <a:p>
            <a:pPr>
              <a:defRPr/>
            </a:pPr>
            <a:endParaRPr lang="en-US" dirty="0">
              <a:solidFill>
                <a:prstClr val="white"/>
              </a:solidFill>
            </a:endParaRPr>
          </a:p>
        </p:txBody>
      </p:sp>
      <p:sp>
        <p:nvSpPr>
          <p:cNvPr id="6" name="Slide Number Placeholder 5"/>
          <p:cNvSpPr>
            <a:spLocks noGrp="1"/>
          </p:cNvSpPr>
          <p:nvPr>
            <p:ph type="sldNum" sz="quarter" idx="12"/>
          </p:nvPr>
        </p:nvSpPr>
        <p:spPr>
          <a:xfrm>
            <a:off x="8610600" y="6424080"/>
            <a:ext cx="2743200" cy="365125"/>
          </a:xfrm>
        </p:spPr>
        <p:txBody>
          <a:bodyPr/>
          <a:lstStyle>
            <a:lvl1pPr>
              <a:defRPr>
                <a:solidFill>
                  <a:schemeClr val="bg1"/>
                </a:solidFill>
              </a:defRPr>
            </a:lvl1pPr>
          </a:lstStyle>
          <a:p>
            <a:pPr>
              <a:defRPr/>
            </a:pPr>
            <a:fld id="{E9B7F170-1334-794B-80B1-1329410A83E4}" type="slidenum">
              <a:rPr lang="en-US" smtClean="0">
                <a:solidFill>
                  <a:prstClr val="white"/>
                </a:solidFill>
              </a:rPr>
              <a:pPr>
                <a:defRPr/>
              </a:pPr>
              <a:t>‹#›</a:t>
            </a:fld>
            <a:endParaRPr lang="en-US">
              <a:solidFill>
                <a:prstClr val="white"/>
              </a:solidFill>
            </a:endParaRPr>
          </a:p>
        </p:txBody>
      </p:sp>
      <p:pic>
        <p:nvPicPr>
          <p:cNvPr id="10" name="Picture 9"/>
          <p:cNvPicPr>
            <a:picLocks noChangeAspect="1"/>
          </p:cNvPicPr>
          <p:nvPr userDrawn="1"/>
        </p:nvPicPr>
        <p:blipFill>
          <a:blip r:embed="rId2" cstate="print">
            <a:clrChange>
              <a:clrFrom>
                <a:srgbClr val="000002"/>
              </a:clrFrom>
              <a:clrTo>
                <a:srgbClr val="000002">
                  <a:alpha val="0"/>
                </a:srgbClr>
              </a:clrTo>
            </a:clrChange>
            <a:extLst>
              <a:ext uri="{28A0092B-C50C-407E-A947-70E740481C1C}">
                <a14:useLocalDpi xmlns:a14="http://schemas.microsoft.com/office/drawing/2010/main" val="0"/>
              </a:ext>
            </a:extLst>
          </a:blip>
          <a:stretch>
            <a:fillRect/>
          </a:stretch>
        </p:blipFill>
        <p:spPr>
          <a:xfrm>
            <a:off x="8921255" y="156307"/>
            <a:ext cx="3265396" cy="613077"/>
          </a:xfrm>
          <a:prstGeom prst="rect">
            <a:avLst/>
          </a:prstGeom>
        </p:spPr>
      </p:pic>
    </p:spTree>
    <p:extLst>
      <p:ext uri="{BB962C8B-B14F-4D97-AF65-F5344CB8AC3E}">
        <p14:creationId xmlns:p14="http://schemas.microsoft.com/office/powerpoint/2010/main" val="3206300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0294620" cy="6855006"/>
          </a:xfrm>
          <a:prstGeom prst="rect">
            <a:avLst/>
          </a:prstGeom>
        </p:spPr>
      </p:pic>
      <p:sp>
        <p:nvSpPr>
          <p:cNvPr id="8" name="Rectangle 7"/>
          <p:cNvSpPr/>
          <p:nvPr/>
        </p:nvSpPr>
        <p:spPr>
          <a:xfrm>
            <a:off x="3414890" y="0"/>
            <a:ext cx="8777111" cy="6858000"/>
          </a:xfrm>
          <a:prstGeom prst="rect">
            <a:avLst/>
          </a:prstGeom>
          <a:gradFill flip="none" rotWithShape="1">
            <a:gsLst>
              <a:gs pos="0">
                <a:srgbClr val="972F2F">
                  <a:alpha val="0"/>
                </a:srgbClr>
              </a:gs>
              <a:gs pos="65000">
                <a:srgbClr val="632121"/>
              </a:gs>
              <a:gs pos="100000">
                <a:srgbClr val="63212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13" name="Rectangle 12"/>
          <p:cNvSpPr/>
          <p:nvPr/>
        </p:nvSpPr>
        <p:spPr>
          <a:xfrm>
            <a:off x="0" y="4562475"/>
            <a:ext cx="12192000" cy="2295526"/>
          </a:xfrm>
          <a:prstGeom prst="rect">
            <a:avLst/>
          </a:prstGeom>
          <a:solidFill>
            <a:srgbClr val="6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14" name="Rectangle 13"/>
          <p:cNvSpPr/>
          <p:nvPr/>
        </p:nvSpPr>
        <p:spPr>
          <a:xfrm>
            <a:off x="0" y="0"/>
            <a:ext cx="12192000" cy="455948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10" name="TextBox 9"/>
          <p:cNvSpPr txBox="1"/>
          <p:nvPr/>
        </p:nvSpPr>
        <p:spPr>
          <a:xfrm>
            <a:off x="826943" y="1137749"/>
            <a:ext cx="3552191" cy="286232"/>
          </a:xfrm>
          <a:prstGeom prst="rect">
            <a:avLst/>
          </a:prstGeom>
          <a:noFill/>
        </p:spPr>
        <p:txBody>
          <a:bodyPr wrap="none" rtlCol="0">
            <a:spAutoFit/>
          </a:bodyPr>
          <a:lstStyle/>
          <a:p>
            <a:r>
              <a:rPr lang="en-US" sz="1260" i="1" dirty="0">
                <a:solidFill>
                  <a:prstClr val="black"/>
                </a:solidFill>
              </a:rPr>
              <a:t>Institute for Critical Technology ad Applied Science</a:t>
            </a:r>
          </a:p>
        </p:txBody>
      </p:sp>
      <p:pic>
        <p:nvPicPr>
          <p:cNvPr id="11" name="Picture 10"/>
          <p:cNvPicPr>
            <a:picLocks noChangeAspect="1"/>
          </p:cNvPicPr>
          <p:nvPr/>
        </p:nvPicPr>
        <p:blipFill>
          <a:blip r:embed="rId3">
            <a:biLevel thresh="75000"/>
          </a:blip>
          <a:stretch>
            <a:fillRect/>
          </a:stretch>
        </p:blipFill>
        <p:spPr>
          <a:xfrm>
            <a:off x="5144545" y="177119"/>
            <a:ext cx="6928727" cy="1163218"/>
          </a:xfrm>
          <a:prstGeom prst="rect">
            <a:avLst/>
          </a:prstGeom>
        </p:spPr>
      </p:pic>
      <p:cxnSp>
        <p:nvCxnSpPr>
          <p:cNvPr id="12" name="Straight Connector 11"/>
          <p:cNvCxnSpPr/>
          <p:nvPr/>
        </p:nvCxnSpPr>
        <p:spPr>
          <a:xfrm flipH="1">
            <a:off x="5017904" y="299148"/>
            <a:ext cx="5645" cy="7732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1851" y="1709739"/>
            <a:ext cx="10515600" cy="2852737"/>
          </a:xfrm>
        </p:spPr>
        <p:txBody>
          <a:bodyPr anchor="b"/>
          <a:lstStyle>
            <a:lvl1pPr>
              <a:defRPr sz="54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160">
                <a:solidFill>
                  <a:schemeClr val="bg1"/>
                </a:solidFill>
              </a:defRPr>
            </a:lvl1pPr>
            <a:lvl2pPr marL="411480" indent="0">
              <a:buNone/>
              <a:defRPr sz="180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6B142FE-7EAC-4FF8-A0AF-35AB0D79DB64}" type="datetime1">
              <a:rPr lang="en-US" smtClean="0">
                <a:solidFill>
                  <a:prstClr val="white"/>
                </a:solidFill>
              </a:rPr>
              <a:t>2023-03-28</a:t>
            </a:fld>
            <a:endParaRPr lang="en-US" dirty="0">
              <a:solidFill>
                <a:prstClr val="white"/>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p:cNvSpPr>
            <a:spLocks noGrp="1"/>
          </p:cNvSpPr>
          <p:nvPr>
            <p:ph type="sldNum" sz="quarter" idx="12"/>
          </p:nvPr>
        </p:nvSpPr>
        <p:spPr/>
        <p:txBody>
          <a:bodyPr/>
          <a:lstStyle/>
          <a:p>
            <a:pPr>
              <a:defRPr/>
            </a:pPr>
            <a:fld id="{1C6F847C-A18C-814B-9DB1-CF2832762D43}" type="slidenum">
              <a:rPr lang="en-US" smtClean="0">
                <a:solidFill>
                  <a:prstClr val="white"/>
                </a:solidFill>
              </a:rPr>
              <a:pPr>
                <a:defRPr/>
              </a:pPr>
              <a:t>‹#›</a:t>
            </a:fld>
            <a:endParaRPr lang="en-US">
              <a:solidFill>
                <a:prstClr val="white"/>
              </a:solidFill>
            </a:endParaRPr>
          </a:p>
        </p:txBody>
      </p:sp>
      <p:pic>
        <p:nvPicPr>
          <p:cNvPr id="15" name="Picture 14"/>
          <p:cNvPicPr>
            <a:picLocks noChangeAspect="1"/>
          </p:cNvPicPr>
          <p:nvPr userDrawn="1"/>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328268" y="105876"/>
            <a:ext cx="2289048" cy="947928"/>
          </a:xfrm>
          <a:prstGeom prst="rect">
            <a:avLst/>
          </a:prstGeom>
        </p:spPr>
      </p:pic>
    </p:spTree>
    <p:extLst>
      <p:ext uri="{BB962C8B-B14F-4D97-AF65-F5344CB8AC3E}">
        <p14:creationId xmlns:p14="http://schemas.microsoft.com/office/powerpoint/2010/main" val="320766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889" y="974221"/>
            <a:ext cx="5906911" cy="5202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974221"/>
            <a:ext cx="5894462" cy="5202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12889" y="6429726"/>
            <a:ext cx="3468511" cy="365125"/>
          </a:xfrm>
        </p:spPr>
        <p:txBody>
          <a:bodyPr/>
          <a:lstStyle/>
          <a:p>
            <a:pPr>
              <a:defRPr/>
            </a:pPr>
            <a:fld id="{FA4185EA-272C-4D78-9505-FC52B5C98A99}" type="datetime1">
              <a:rPr lang="en-US" smtClean="0">
                <a:solidFill>
                  <a:prstClr val="white"/>
                </a:solidFill>
              </a:rPr>
              <a:t>2023-03-28</a:t>
            </a:fld>
            <a:endParaRPr lang="en-US" dirty="0">
              <a:solidFill>
                <a:prstClr val="white"/>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solidFill>
            </a:endParaRPr>
          </a:p>
        </p:txBody>
      </p:sp>
      <p:sp>
        <p:nvSpPr>
          <p:cNvPr id="7" name="Slide Number Placeholder 6"/>
          <p:cNvSpPr>
            <a:spLocks noGrp="1"/>
          </p:cNvSpPr>
          <p:nvPr>
            <p:ph type="sldNum" sz="quarter" idx="12"/>
          </p:nvPr>
        </p:nvSpPr>
        <p:spPr>
          <a:xfrm>
            <a:off x="8610600" y="6429726"/>
            <a:ext cx="3456062" cy="365125"/>
          </a:xfrm>
        </p:spPr>
        <p:txBody>
          <a:bodyPr/>
          <a:lstStyle/>
          <a:p>
            <a:pPr>
              <a:defRPr/>
            </a:pPr>
            <a:fld id="{8668D190-BF31-AD4D-B938-17B344DE9CAB}"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148991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722" y="60326"/>
            <a:ext cx="9952391" cy="763764"/>
          </a:xfrm>
        </p:spPr>
        <p:txBody>
          <a:bodyPr/>
          <a:lstStyle/>
          <a:p>
            <a:r>
              <a:rPr lang="en-US"/>
              <a:t>Click to edit Master title style</a:t>
            </a:r>
          </a:p>
        </p:txBody>
      </p:sp>
      <p:sp>
        <p:nvSpPr>
          <p:cNvPr id="3" name="Text Placeholder 2"/>
          <p:cNvSpPr>
            <a:spLocks noGrp="1"/>
          </p:cNvSpPr>
          <p:nvPr>
            <p:ph type="body" idx="1"/>
          </p:nvPr>
        </p:nvSpPr>
        <p:spPr>
          <a:xfrm>
            <a:off x="94722" y="969964"/>
            <a:ext cx="5902855" cy="486304"/>
          </a:xfrm>
          <a:solidFill>
            <a:schemeClr val="bg1">
              <a:lumMod val="75000"/>
            </a:schemeClr>
          </a:solidFill>
        </p:spPr>
        <p:txBody>
          <a:bodyPr anchor="ctr"/>
          <a:lstStyle>
            <a:lvl1pPr marL="0" indent="0" algn="ctr">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94722" y="1589794"/>
            <a:ext cx="5902855" cy="459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612" y="969964"/>
            <a:ext cx="5925432" cy="486304"/>
          </a:xfrm>
          <a:solidFill>
            <a:schemeClr val="bg1">
              <a:lumMod val="75000"/>
            </a:schemeClr>
          </a:solidFill>
        </p:spPr>
        <p:txBody>
          <a:bodyPr anchor="ctr"/>
          <a:lstStyle>
            <a:lvl1pPr marL="0" indent="0" algn="ctr">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0612" y="1589794"/>
            <a:ext cx="5925432" cy="45998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C641085E-FB77-48CF-BDB2-7A0A95496ED2}" type="datetime1">
              <a:rPr lang="en-US" smtClean="0">
                <a:solidFill>
                  <a:prstClr val="white"/>
                </a:solidFill>
              </a:rPr>
              <a:t>2023-03-28</a:t>
            </a:fld>
            <a:endParaRPr lang="en-US" dirty="0">
              <a:solidFill>
                <a:prstClr val="white"/>
              </a:solidFill>
            </a:endParaRPr>
          </a:p>
        </p:txBody>
      </p:sp>
      <p:sp>
        <p:nvSpPr>
          <p:cNvPr id="8" name="Footer Placeholder 7"/>
          <p:cNvSpPr>
            <a:spLocks noGrp="1"/>
          </p:cNvSpPr>
          <p:nvPr>
            <p:ph type="ftr" sz="quarter" idx="11"/>
          </p:nvPr>
        </p:nvSpPr>
        <p:spPr/>
        <p:txBody>
          <a:bodyPr/>
          <a:lstStyle/>
          <a:p>
            <a:pPr>
              <a:defRPr/>
            </a:pPr>
            <a:endParaRPr lang="en-US" dirty="0">
              <a:solidFill>
                <a:prstClr val="white"/>
              </a:solidFill>
            </a:endParaRPr>
          </a:p>
        </p:txBody>
      </p:sp>
      <p:sp>
        <p:nvSpPr>
          <p:cNvPr id="9" name="Slide Number Placeholder 8"/>
          <p:cNvSpPr>
            <a:spLocks noGrp="1"/>
          </p:cNvSpPr>
          <p:nvPr>
            <p:ph type="sldNum" sz="quarter" idx="12"/>
          </p:nvPr>
        </p:nvSpPr>
        <p:spPr/>
        <p:txBody>
          <a:bodyPr/>
          <a:lstStyle/>
          <a:p>
            <a:pPr>
              <a:defRPr/>
            </a:pPr>
            <a:fld id="{665E61A5-93F0-6E49-94E5-B0C1305B8FE9}"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3967931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1FF33D98-4AD6-4187-B1C1-82EFC69E3F45}" type="datetime1">
              <a:rPr lang="en-US" smtClean="0">
                <a:solidFill>
                  <a:prstClr val="white"/>
                </a:solidFill>
              </a:rPr>
              <a:t>2023-03-28</a:t>
            </a:fld>
            <a:endParaRPr lang="en-US" dirty="0">
              <a:solidFill>
                <a:prstClr val="white"/>
              </a:solidFill>
            </a:endParaRPr>
          </a:p>
        </p:txBody>
      </p:sp>
      <p:sp>
        <p:nvSpPr>
          <p:cNvPr id="4" name="Footer Placeholder 3"/>
          <p:cNvSpPr>
            <a:spLocks noGrp="1"/>
          </p:cNvSpPr>
          <p:nvPr>
            <p:ph type="ftr" sz="quarter" idx="11"/>
          </p:nvPr>
        </p:nvSpPr>
        <p:spPr/>
        <p:txBody>
          <a:bodyPr/>
          <a:lstStyle/>
          <a:p>
            <a:pPr>
              <a:defRPr/>
            </a:pPr>
            <a:endParaRPr lang="en-US" dirty="0">
              <a:solidFill>
                <a:prstClr val="white"/>
              </a:solidFill>
            </a:endParaRPr>
          </a:p>
        </p:txBody>
      </p:sp>
      <p:sp>
        <p:nvSpPr>
          <p:cNvPr id="5" name="Slide Number Placeholder 4"/>
          <p:cNvSpPr>
            <a:spLocks noGrp="1"/>
          </p:cNvSpPr>
          <p:nvPr>
            <p:ph type="sldNum" sz="quarter" idx="12"/>
          </p:nvPr>
        </p:nvSpPr>
        <p:spPr/>
        <p:txBody>
          <a:bodyPr/>
          <a:lstStyle/>
          <a:p>
            <a:pPr>
              <a:defRPr/>
            </a:pPr>
            <a:fld id="{E2BFDE22-7317-8740-822F-F551DA455CB6}"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600740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B997D46-792E-43E4-A72F-43C17D41438E}" type="datetime1">
              <a:rPr lang="en-US" smtClean="0">
                <a:solidFill>
                  <a:prstClr val="white"/>
                </a:solidFill>
              </a:rPr>
              <a:t>2023-03-28</a:t>
            </a:fld>
            <a:endParaRPr lang="en-US" dirty="0">
              <a:solidFill>
                <a:prstClr val="white"/>
              </a:solidFill>
            </a:endParaRPr>
          </a:p>
        </p:txBody>
      </p:sp>
      <p:sp>
        <p:nvSpPr>
          <p:cNvPr id="3" name="Footer Placeholder 2"/>
          <p:cNvSpPr>
            <a:spLocks noGrp="1"/>
          </p:cNvSpPr>
          <p:nvPr>
            <p:ph type="ftr" sz="quarter" idx="11"/>
          </p:nvPr>
        </p:nvSpPr>
        <p:spPr/>
        <p:txBody>
          <a:bodyPr/>
          <a:lstStyle/>
          <a:p>
            <a:pPr>
              <a:defRPr/>
            </a:pPr>
            <a:endParaRPr lang="en-US" dirty="0">
              <a:solidFill>
                <a:prstClr val="white"/>
              </a:solidFill>
            </a:endParaRPr>
          </a:p>
        </p:txBody>
      </p:sp>
      <p:sp>
        <p:nvSpPr>
          <p:cNvPr id="4" name="Slide Number Placeholder 3"/>
          <p:cNvSpPr>
            <a:spLocks noGrp="1"/>
          </p:cNvSpPr>
          <p:nvPr>
            <p:ph type="sldNum" sz="quarter" idx="12"/>
          </p:nvPr>
        </p:nvSpPr>
        <p:spPr/>
        <p:txBody>
          <a:bodyPr/>
          <a:lstStyle/>
          <a:p>
            <a:pPr>
              <a:defRPr/>
            </a:pPr>
            <a:fld id="{90D0C1FE-08D9-BB46-9AF1-BA9D4942D9BE}"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231199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2880"/>
            </a:lvl1pPr>
            <a:lvl2pPr>
              <a:defRPr sz="2520"/>
            </a:lvl2pPr>
            <a:lvl3pPr>
              <a:defRPr sz="216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1E5F7536-464D-409B-ABED-C301CA2A89D5}" type="datetime1">
              <a:rPr lang="en-US" smtClean="0">
                <a:solidFill>
                  <a:prstClr val="white"/>
                </a:solidFill>
              </a:rPr>
              <a:t>2023-03-28</a:t>
            </a:fld>
            <a:endParaRPr lang="en-US" dirty="0">
              <a:solidFill>
                <a:prstClr val="white"/>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solidFill>
            </a:endParaRPr>
          </a:p>
        </p:txBody>
      </p:sp>
      <p:sp>
        <p:nvSpPr>
          <p:cNvPr id="7" name="Slide Number Placeholder 6"/>
          <p:cNvSpPr>
            <a:spLocks noGrp="1"/>
          </p:cNvSpPr>
          <p:nvPr>
            <p:ph type="sldNum" sz="quarter" idx="12"/>
          </p:nvPr>
        </p:nvSpPr>
        <p:spPr/>
        <p:txBody>
          <a:bodyPr/>
          <a:lstStyle/>
          <a:p>
            <a:pPr>
              <a:defRPr/>
            </a:pPr>
            <a:fld id="{903F1E9B-0FB6-0B42-9F55-D08AA0836BB5}" type="slidenum">
              <a:rPr lang="en-US" smtClean="0">
                <a:solidFill>
                  <a:prstClr val="white"/>
                </a:solidFill>
              </a:rPr>
              <a:pPr>
                <a:defRPr/>
              </a:pPr>
              <a:t>‹#›</a:t>
            </a:fld>
            <a:endParaRPr lang="en-US" dirty="0">
              <a:solidFill>
                <a:srgbClr val="A5A5A5">
                  <a:shade val="75000"/>
                </a:srgbClr>
              </a:solidFill>
            </a:endParaRPr>
          </a:p>
        </p:txBody>
      </p:sp>
    </p:spTree>
    <p:extLst>
      <p:ext uri="{BB962C8B-B14F-4D97-AF65-F5344CB8AC3E}">
        <p14:creationId xmlns:p14="http://schemas.microsoft.com/office/powerpoint/2010/main" val="3807921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880"/>
            </a:lvl1pPr>
          </a:lstStyle>
          <a:p>
            <a:r>
              <a:rPr lang="en-US"/>
              <a:t>Click to edit Master title style</a:t>
            </a:r>
          </a:p>
        </p:txBody>
      </p:sp>
      <p:sp>
        <p:nvSpPr>
          <p:cNvPr id="3" name="Picture Placeholder 2"/>
          <p:cNvSpPr>
            <a:spLocks noGrp="1"/>
          </p:cNvSpPr>
          <p:nvPr>
            <p:ph type="pic" idx="1"/>
          </p:nvPr>
        </p:nvSpPr>
        <p:spPr>
          <a:xfrm>
            <a:off x="5183188" y="987426"/>
            <a:ext cx="6172200" cy="4873625"/>
          </a:xfrm>
        </p:spPr>
        <p:txBody>
          <a:bodyPr/>
          <a:lstStyle>
            <a:lvl1pPr marL="0" indent="0">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7B4FD6D9-6725-49B6-B782-D6DB43EF62FB}" type="datetime1">
              <a:rPr lang="en-US" smtClean="0">
                <a:solidFill>
                  <a:prstClr val="white"/>
                </a:solidFill>
              </a:rPr>
              <a:t>2023-03-28</a:t>
            </a:fld>
            <a:endParaRPr lang="en-US" dirty="0">
              <a:solidFill>
                <a:prstClr val="white"/>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solidFill>
            </a:endParaRPr>
          </a:p>
        </p:txBody>
      </p:sp>
      <p:sp>
        <p:nvSpPr>
          <p:cNvPr id="7" name="Slide Number Placeholder 6"/>
          <p:cNvSpPr>
            <a:spLocks noGrp="1"/>
          </p:cNvSpPr>
          <p:nvPr>
            <p:ph type="sldNum" sz="quarter" idx="12"/>
          </p:nvPr>
        </p:nvSpPr>
        <p:spPr/>
        <p:txBody>
          <a:bodyPr/>
          <a:lstStyle/>
          <a:p>
            <a:pPr>
              <a:defRPr/>
            </a:pPr>
            <a:fld id="{A3D7F07C-CB3D-6149-9D73-6BD6E5531880}" type="slidenum">
              <a:rPr lang="en-US" smtClean="0">
                <a:solidFill>
                  <a:prstClr val="white"/>
                </a:solidFill>
              </a:rPr>
              <a:pPr>
                <a:defRPr/>
              </a:pPr>
              <a:t>‹#›</a:t>
            </a:fld>
            <a:endParaRPr lang="en-US">
              <a:solidFill>
                <a:prstClr val="white"/>
              </a:solidFill>
            </a:endParaRPr>
          </a:p>
        </p:txBody>
      </p:sp>
    </p:spTree>
    <p:extLst>
      <p:ext uri="{BB962C8B-B14F-4D97-AF65-F5344CB8AC3E}">
        <p14:creationId xmlns:p14="http://schemas.microsoft.com/office/powerpoint/2010/main" val="89319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p:cNvSpPr/>
          <p:nvPr/>
        </p:nvSpPr>
        <p:spPr>
          <a:xfrm>
            <a:off x="-2823" y="6356350"/>
            <a:ext cx="12192000" cy="501650"/>
          </a:xfrm>
          <a:prstGeom prst="rect">
            <a:avLst/>
          </a:prstGeom>
          <a:solidFill>
            <a:srgbClr val="6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16" name="Rectangle 15"/>
          <p:cNvSpPr/>
          <p:nvPr/>
        </p:nvSpPr>
        <p:spPr>
          <a:xfrm>
            <a:off x="0" y="0"/>
            <a:ext cx="12192000" cy="874889"/>
          </a:xfrm>
          <a:prstGeom prst="rect">
            <a:avLst/>
          </a:prstGeom>
          <a:solidFill>
            <a:srgbClr val="63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solidFill>
                <a:prstClr val="white"/>
              </a:solidFill>
            </a:endParaRPr>
          </a:p>
        </p:txBody>
      </p:sp>
      <p:sp>
        <p:nvSpPr>
          <p:cNvPr id="2" name="Title Placeholder 1"/>
          <p:cNvSpPr>
            <a:spLocks noGrp="1"/>
          </p:cNvSpPr>
          <p:nvPr>
            <p:ph type="title"/>
          </p:nvPr>
        </p:nvSpPr>
        <p:spPr>
          <a:xfrm>
            <a:off x="112889" y="118535"/>
            <a:ext cx="10515600" cy="6886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890" y="995894"/>
            <a:ext cx="11977511" cy="522393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429726"/>
            <a:ext cx="2743200" cy="365125"/>
          </a:xfrm>
          <a:prstGeom prst="rect">
            <a:avLst/>
          </a:prstGeom>
        </p:spPr>
        <p:txBody>
          <a:bodyPr vert="horz" lIns="91440" tIns="45720" rIns="91440" bIns="45720" rtlCol="0" anchor="ctr"/>
          <a:lstStyle>
            <a:lvl1pPr algn="l">
              <a:defRPr sz="1080">
                <a:solidFill>
                  <a:schemeClr val="bg1"/>
                </a:solidFill>
              </a:defRPr>
            </a:lvl1pPr>
          </a:lstStyle>
          <a:p>
            <a:pPr>
              <a:defRPr/>
            </a:pPr>
            <a:fld id="{697E1EB7-97DB-47C3-8573-8760DD95036B}" type="datetime1">
              <a:rPr lang="en-US" smtClean="0">
                <a:solidFill>
                  <a:prstClr val="white"/>
                </a:solidFill>
              </a:rPr>
              <a:t>2023-03-28</a:t>
            </a:fld>
            <a:endParaRPr lang="en-US" dirty="0">
              <a:solidFill>
                <a:prstClr val="white"/>
              </a:solidFill>
            </a:endParaRPr>
          </a:p>
        </p:txBody>
      </p:sp>
      <p:sp>
        <p:nvSpPr>
          <p:cNvPr id="5" name="Footer Placeholder 4"/>
          <p:cNvSpPr>
            <a:spLocks noGrp="1"/>
          </p:cNvSpPr>
          <p:nvPr>
            <p:ph type="ftr" sz="quarter" idx="3"/>
          </p:nvPr>
        </p:nvSpPr>
        <p:spPr>
          <a:xfrm>
            <a:off x="4038600" y="6429726"/>
            <a:ext cx="4114800" cy="365125"/>
          </a:xfrm>
          <a:prstGeom prst="rect">
            <a:avLst/>
          </a:prstGeom>
        </p:spPr>
        <p:txBody>
          <a:bodyPr vert="horz" lIns="91440" tIns="45720" rIns="91440" bIns="45720" rtlCol="0" anchor="ctr"/>
          <a:lstStyle>
            <a:lvl1pPr algn="ctr">
              <a:defRPr sz="1080" b="1">
                <a:solidFill>
                  <a:schemeClr val="bg1"/>
                </a:solidFill>
              </a:defRPr>
            </a:lvl1pPr>
          </a:lstStyle>
          <a:p>
            <a:pPr>
              <a:defRPr/>
            </a:pPr>
            <a:endParaRPr lang="en-US" dirty="0">
              <a:solidFill>
                <a:prstClr val="white"/>
              </a:solidFill>
            </a:endParaRPr>
          </a:p>
        </p:txBody>
      </p:sp>
      <p:sp>
        <p:nvSpPr>
          <p:cNvPr id="6" name="Slide Number Placeholder 5"/>
          <p:cNvSpPr>
            <a:spLocks noGrp="1"/>
          </p:cNvSpPr>
          <p:nvPr>
            <p:ph type="sldNum" sz="quarter" idx="4"/>
          </p:nvPr>
        </p:nvSpPr>
        <p:spPr>
          <a:xfrm>
            <a:off x="8610600" y="6429726"/>
            <a:ext cx="2743200" cy="365125"/>
          </a:xfrm>
          <a:prstGeom prst="rect">
            <a:avLst/>
          </a:prstGeom>
        </p:spPr>
        <p:txBody>
          <a:bodyPr vert="horz" lIns="91440" tIns="45720" rIns="91440" bIns="45720" rtlCol="0" anchor="ctr"/>
          <a:lstStyle>
            <a:lvl1pPr algn="r">
              <a:defRPr sz="1080">
                <a:solidFill>
                  <a:schemeClr val="bg1"/>
                </a:solidFill>
              </a:defRPr>
            </a:lvl1pPr>
          </a:lstStyle>
          <a:p>
            <a:pPr>
              <a:defRPr/>
            </a:pPr>
            <a:fld id="{2CDD225E-88EE-904C-A568-2440B7F23091}" type="slidenum">
              <a:rPr lang="en-US" smtClean="0">
                <a:solidFill>
                  <a:prstClr val="white"/>
                </a:solidFill>
              </a:rPr>
              <a:pPr>
                <a:defRPr/>
              </a:pPr>
              <a:t>‹#›</a:t>
            </a:fld>
            <a:endParaRPr lang="en-US">
              <a:solidFill>
                <a:prstClr val="white"/>
              </a:solidFill>
            </a:endParaRPr>
          </a:p>
        </p:txBody>
      </p:sp>
      <p:pic>
        <p:nvPicPr>
          <p:cNvPr id="7" name="Picture 6"/>
          <p:cNvPicPr>
            <a:picLocks noChangeAspect="1"/>
          </p:cNvPicPr>
          <p:nvPr userDrawn="1"/>
        </p:nvPicPr>
        <p:blipFill>
          <a:blip r:embed="rId14" cstate="print">
            <a:clrChange>
              <a:clrFrom>
                <a:srgbClr val="000002"/>
              </a:clrFrom>
              <a:clrTo>
                <a:srgbClr val="000002">
                  <a:alpha val="0"/>
                </a:srgbClr>
              </a:clrTo>
            </a:clrChange>
            <a:extLst>
              <a:ext uri="{28A0092B-C50C-407E-A947-70E740481C1C}">
                <a14:useLocalDpi xmlns:a14="http://schemas.microsoft.com/office/drawing/2010/main" val="0"/>
              </a:ext>
            </a:extLst>
          </a:blip>
          <a:stretch>
            <a:fillRect/>
          </a:stretch>
        </p:blipFill>
        <p:spPr>
          <a:xfrm>
            <a:off x="8921255" y="156307"/>
            <a:ext cx="3265396" cy="613077"/>
          </a:xfrm>
          <a:prstGeom prst="rect">
            <a:avLst/>
          </a:prstGeom>
        </p:spPr>
      </p:pic>
    </p:spTree>
    <p:extLst>
      <p:ext uri="{BB962C8B-B14F-4D97-AF65-F5344CB8AC3E}">
        <p14:creationId xmlns:p14="http://schemas.microsoft.com/office/powerpoint/2010/main" val="325120654"/>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hf hdr="0"/>
  <p:txStyles>
    <p:titleStyle>
      <a:lvl1pPr algn="l" defTabSz="82296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205740" indent="-205740" algn="l" defTabSz="822960" rtl="0" eaLnBrk="1" latinLnBrk="0" hangingPunct="1">
        <a:lnSpc>
          <a:spcPct val="90000"/>
        </a:lnSpc>
        <a:spcBef>
          <a:spcPts val="900"/>
        </a:spcBef>
        <a:buFont typeface="Arial" panose="020B0604020202020204" pitchFamily="34" charset="0"/>
        <a:buChar char="•"/>
        <a:defRPr sz="2520" kern="1200">
          <a:solidFill>
            <a:schemeClr val="tx1"/>
          </a:solidFill>
          <a:latin typeface="+mn-lt"/>
          <a:ea typeface="+mn-ea"/>
          <a:cs typeface="+mn-cs"/>
        </a:defRPr>
      </a:lvl1pPr>
      <a:lvl2pPr marL="617220" indent="-205740" algn="l" defTabSz="822960" rtl="0" eaLnBrk="1" latinLnBrk="0" hangingPunct="1">
        <a:lnSpc>
          <a:spcPct val="90000"/>
        </a:lnSpc>
        <a:spcBef>
          <a:spcPts val="450"/>
        </a:spcBef>
        <a:buFont typeface="Arial" panose="020B0604020202020204" pitchFamily="34" charset="0"/>
        <a:buChar char="•"/>
        <a:defRPr sz="2160" kern="1200">
          <a:solidFill>
            <a:schemeClr val="tx1"/>
          </a:solidFill>
          <a:latin typeface="+mn-lt"/>
          <a:ea typeface="+mn-ea"/>
          <a:cs typeface="+mn-cs"/>
        </a:defRPr>
      </a:lvl2pPr>
      <a:lvl3pPr marL="1028700" indent="-205740" algn="l" defTabSz="822960" rtl="0" eaLnBrk="1" latinLnBrk="0" hangingPunct="1">
        <a:lnSpc>
          <a:spcPct val="90000"/>
        </a:lnSpc>
        <a:spcBef>
          <a:spcPts val="450"/>
        </a:spcBef>
        <a:buFont typeface="Arial" panose="020B0604020202020204" pitchFamily="34" charset="0"/>
        <a:buChar char="•"/>
        <a:defRPr sz="1800" kern="1200">
          <a:solidFill>
            <a:schemeClr val="tx1"/>
          </a:solidFill>
          <a:latin typeface="+mn-lt"/>
          <a:ea typeface="+mn-ea"/>
          <a:cs typeface="+mn-cs"/>
        </a:defRPr>
      </a:lvl3pPr>
      <a:lvl4pPr marL="14401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4pPr>
      <a:lvl5pPr marL="185166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jones31@vt.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0" y="1705610"/>
            <a:ext cx="12107333" cy="2148656"/>
          </a:xfrm>
        </p:spPr>
        <p:txBody>
          <a:bodyPr>
            <a:noAutofit/>
          </a:bodyPr>
          <a:lstStyle/>
          <a:p>
            <a:r>
              <a:rPr lang="en-US" sz="3600" dirty="0"/>
              <a:t>(EM)CCD Model Review: Overview and Validation Efforts</a:t>
            </a:r>
          </a:p>
        </p:txBody>
      </p:sp>
      <p:sp>
        <p:nvSpPr>
          <p:cNvPr id="2" name="Subtitle 1"/>
          <p:cNvSpPr>
            <a:spLocks noGrp="1"/>
          </p:cNvSpPr>
          <p:nvPr>
            <p:ph type="subTitle" idx="1"/>
          </p:nvPr>
        </p:nvSpPr>
        <p:spPr/>
        <p:txBody>
          <a:bodyPr/>
          <a:lstStyle/>
          <a:p>
            <a:r>
              <a:rPr lang="en-US" dirty="0"/>
              <a:t>Nicholas Jones (</a:t>
            </a:r>
            <a:r>
              <a:rPr lang="en-US" dirty="0">
                <a:hlinkClick r:id="rId2"/>
              </a:rPr>
              <a:t>njones31@vt.edu</a:t>
            </a:r>
            <a:r>
              <a:rPr lang="en-US" dirty="0"/>
              <a:t>)</a:t>
            </a:r>
          </a:p>
          <a:p>
            <a:r>
              <a:rPr lang="en-US" dirty="0"/>
              <a:t>Mission Systems Division, National Security Institute</a:t>
            </a:r>
          </a:p>
        </p:txBody>
      </p:sp>
    </p:spTree>
    <p:extLst>
      <p:ext uri="{BB962C8B-B14F-4D97-AF65-F5344CB8AC3E}">
        <p14:creationId xmlns:p14="http://schemas.microsoft.com/office/powerpoint/2010/main" val="19354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7FA8-7DDA-4249-9E85-3A66B1986909}"/>
              </a:ext>
            </a:extLst>
          </p:cNvPr>
          <p:cNvSpPr>
            <a:spLocks noGrp="1"/>
          </p:cNvSpPr>
          <p:nvPr>
            <p:ph type="title"/>
          </p:nvPr>
        </p:nvSpPr>
        <p:spPr/>
        <p:txBody>
          <a:bodyPr/>
          <a:lstStyle/>
          <a:p>
            <a:r>
              <a:rPr lang="en-US" dirty="0"/>
              <a:t>Charge Collection</a:t>
            </a:r>
          </a:p>
        </p:txBody>
      </p:sp>
      <p:sp>
        <p:nvSpPr>
          <p:cNvPr id="3" name="Content Placeholder 2">
            <a:extLst>
              <a:ext uri="{FF2B5EF4-FFF2-40B4-BE49-F238E27FC236}">
                <a16:creationId xmlns:a16="http://schemas.microsoft.com/office/drawing/2014/main" id="{E5C58418-7932-42BE-A8B6-DF903FA1E25C}"/>
              </a:ext>
            </a:extLst>
          </p:cNvPr>
          <p:cNvSpPr>
            <a:spLocks noGrp="1"/>
          </p:cNvSpPr>
          <p:nvPr>
            <p:ph idx="1"/>
          </p:nvPr>
        </p:nvSpPr>
        <p:spPr/>
        <p:txBody>
          <a:bodyPr/>
          <a:lstStyle/>
          <a:p>
            <a:r>
              <a:rPr lang="en-US" dirty="0"/>
              <a:t>Model currently assumes perfect performance for charge collection parameters</a:t>
            </a:r>
          </a:p>
          <a:p>
            <a:pPr lvl="1"/>
            <a:r>
              <a:rPr lang="en-US" dirty="0"/>
              <a:t>Charge generated within a pixel remains within that pixel</a:t>
            </a:r>
          </a:p>
          <a:p>
            <a:r>
              <a:rPr lang="en-US" dirty="0"/>
              <a:t>Exceedance of full well capacity can be checked through query of bloom status of each pixel</a:t>
            </a:r>
          </a:p>
          <a:p>
            <a:pPr lvl="1"/>
            <a:r>
              <a:rPr lang="en-US" dirty="0"/>
              <a:t>Charge blooming is not modelled</a:t>
            </a:r>
          </a:p>
          <a:p>
            <a:pPr lvl="1"/>
            <a:r>
              <a:rPr lang="en-US" dirty="0"/>
              <a:t>Can check which pixels have exceeded the provided full well capacity, but no charge spreading functionality is implemented to model the process of blooming</a:t>
            </a:r>
          </a:p>
          <a:p>
            <a:r>
              <a:rPr lang="en-US" dirty="0"/>
              <a:t>Charge diffusion is not modelled</a:t>
            </a:r>
          </a:p>
          <a:p>
            <a:r>
              <a:rPr lang="en-US" dirty="0"/>
              <a:t>Pixel non-uniformity can be simulated through setting patterns in the interacting quantum efficiency on the parallel section of the detector</a:t>
            </a:r>
          </a:p>
        </p:txBody>
      </p:sp>
      <p:sp>
        <p:nvSpPr>
          <p:cNvPr id="4" name="Date Placeholder 3">
            <a:extLst>
              <a:ext uri="{FF2B5EF4-FFF2-40B4-BE49-F238E27FC236}">
                <a16:creationId xmlns:a16="http://schemas.microsoft.com/office/drawing/2014/main" id="{7A9F3C3B-DC6B-4C57-A7AC-DDB23594F535}"/>
              </a:ext>
            </a:extLst>
          </p:cNvPr>
          <p:cNvSpPr>
            <a:spLocks noGrp="1"/>
          </p:cNvSpPr>
          <p:nvPr>
            <p:ph type="dt" sz="half" idx="10"/>
          </p:nvPr>
        </p:nvSpPr>
        <p:spPr/>
        <p:txBody>
          <a:bodyPr/>
          <a:lstStyle/>
          <a:p>
            <a:pPr>
              <a:defRPr/>
            </a:pPr>
            <a:fld id="{C717A1F3-82B4-4910-A5F1-A727E4E4CA07}"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0A28657-6031-4CAA-99CC-9D4DF110D14A}"/>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072AE36D-EE86-4566-BB2A-09020F2129AE}"/>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10</a:t>
            </a:fld>
            <a:endParaRPr lang="en-US">
              <a:solidFill>
                <a:prstClr val="white"/>
              </a:solidFill>
            </a:endParaRPr>
          </a:p>
        </p:txBody>
      </p:sp>
    </p:spTree>
    <p:extLst>
      <p:ext uri="{BB962C8B-B14F-4D97-AF65-F5344CB8AC3E}">
        <p14:creationId xmlns:p14="http://schemas.microsoft.com/office/powerpoint/2010/main" val="379481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8C31-1479-43B7-A48A-F74D145C385D}"/>
              </a:ext>
            </a:extLst>
          </p:cNvPr>
          <p:cNvSpPr>
            <a:spLocks noGrp="1"/>
          </p:cNvSpPr>
          <p:nvPr>
            <p:ph type="title"/>
          </p:nvPr>
        </p:nvSpPr>
        <p:spPr/>
        <p:txBody>
          <a:bodyPr/>
          <a:lstStyle/>
          <a:p>
            <a:r>
              <a:rPr lang="en-US" dirty="0"/>
              <a:t>Charge Transfer</a:t>
            </a:r>
          </a:p>
        </p:txBody>
      </p:sp>
      <p:sp>
        <p:nvSpPr>
          <p:cNvPr id="3" name="Content Placeholder 2">
            <a:extLst>
              <a:ext uri="{FF2B5EF4-FFF2-40B4-BE49-F238E27FC236}">
                <a16:creationId xmlns:a16="http://schemas.microsoft.com/office/drawing/2014/main" id="{1597CD79-A50E-4B04-95BF-51F1F5BCB674}"/>
              </a:ext>
            </a:extLst>
          </p:cNvPr>
          <p:cNvSpPr>
            <a:spLocks noGrp="1"/>
          </p:cNvSpPr>
          <p:nvPr>
            <p:ph idx="1"/>
          </p:nvPr>
        </p:nvSpPr>
        <p:spPr>
          <a:xfrm>
            <a:off x="112889" y="993424"/>
            <a:ext cx="12079111" cy="4231065"/>
          </a:xfrm>
        </p:spPr>
        <p:txBody>
          <a:bodyPr>
            <a:normAutofit fontScale="92500"/>
          </a:bodyPr>
          <a:lstStyle/>
          <a:p>
            <a:r>
              <a:rPr lang="en-US" dirty="0"/>
              <a:t>Coordinated by the Detector class</a:t>
            </a:r>
          </a:p>
          <a:p>
            <a:r>
              <a:rPr lang="en-US" dirty="0"/>
              <a:t>Charge can be transferred in the forward and reverse directions in the parallel and serial sections</a:t>
            </a:r>
          </a:p>
          <a:p>
            <a:r>
              <a:rPr lang="en-US" dirty="0"/>
              <a:t>Before each transfer, charge is generated in the parallel and serial section to best reflect the total signal levels</a:t>
            </a:r>
          </a:p>
          <a:p>
            <a:pPr lvl="1"/>
            <a:r>
              <a:rPr lang="en-US" dirty="0"/>
              <a:t>Based on timing given by vertical and horizontal frequencies</a:t>
            </a:r>
          </a:p>
          <a:p>
            <a:r>
              <a:rPr lang="en-US" dirty="0"/>
              <a:t>Amount of charge transferred is based on the ‘from’ pixel CTE.</a:t>
            </a:r>
          </a:p>
          <a:p>
            <a:pPr lvl="1"/>
            <a:r>
              <a:rPr lang="en-US" dirty="0"/>
              <a:t>Modelled using a binomial distribution, where each electron is a “trial,” and the probability of being successfully transferred is given by the CTE</a:t>
            </a:r>
          </a:p>
          <a:p>
            <a:pPr lvl="1"/>
            <a:r>
              <a:rPr lang="en-US" b="1" dirty="0"/>
              <a:t>CIC</a:t>
            </a:r>
            <a:r>
              <a:rPr lang="en-US" dirty="0"/>
              <a:t> is added to the out-going charge cloud during each transfer</a:t>
            </a:r>
          </a:p>
          <a:p>
            <a:r>
              <a:rPr lang="en-US" dirty="0"/>
              <a:t>Charge multiplication (for those pixels with multiplication set to a non-zero value) is applied upon transferring that charge into the pixel</a:t>
            </a:r>
          </a:p>
        </p:txBody>
      </p:sp>
      <p:sp>
        <p:nvSpPr>
          <p:cNvPr id="4" name="Date Placeholder 3">
            <a:extLst>
              <a:ext uri="{FF2B5EF4-FFF2-40B4-BE49-F238E27FC236}">
                <a16:creationId xmlns:a16="http://schemas.microsoft.com/office/drawing/2014/main" id="{455C1DAC-E53C-4838-A9DB-4788C5B35167}"/>
              </a:ext>
            </a:extLst>
          </p:cNvPr>
          <p:cNvSpPr>
            <a:spLocks noGrp="1"/>
          </p:cNvSpPr>
          <p:nvPr>
            <p:ph type="dt" sz="half" idx="10"/>
          </p:nvPr>
        </p:nvSpPr>
        <p:spPr/>
        <p:txBody>
          <a:bodyPr/>
          <a:lstStyle/>
          <a:p>
            <a:pPr>
              <a:defRPr/>
            </a:pPr>
            <a:fld id="{52051E62-87FB-432A-9297-D620199F4C18}"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2C0F00AB-220F-43BF-8EF5-F8712A6F3ACD}"/>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563479D0-1019-4621-842E-BB3084E8434C}"/>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11</a:t>
            </a:fld>
            <a:endParaRPr lang="en-US">
              <a:solidFill>
                <a:prstClr val="white"/>
              </a:solidFill>
            </a:endParaRPr>
          </a:p>
        </p:txBody>
      </p:sp>
      <p:pic>
        <p:nvPicPr>
          <p:cNvPr id="8" name="Picture 7">
            <a:extLst>
              <a:ext uri="{FF2B5EF4-FFF2-40B4-BE49-F238E27FC236}">
                <a16:creationId xmlns:a16="http://schemas.microsoft.com/office/drawing/2014/main" id="{104A52C4-26FD-4436-90A1-C0BAED8904C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90867" y="5224489"/>
            <a:ext cx="9123153" cy="971926"/>
          </a:xfrm>
          <a:prstGeom prst="rect">
            <a:avLst/>
          </a:prstGeom>
        </p:spPr>
      </p:pic>
    </p:spTree>
    <p:extLst>
      <p:ext uri="{BB962C8B-B14F-4D97-AF65-F5344CB8AC3E}">
        <p14:creationId xmlns:p14="http://schemas.microsoft.com/office/powerpoint/2010/main" val="2332428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7E30-7B29-4446-871D-435CA452AD51}"/>
              </a:ext>
            </a:extLst>
          </p:cNvPr>
          <p:cNvSpPr>
            <a:spLocks noGrp="1"/>
          </p:cNvSpPr>
          <p:nvPr>
            <p:ph type="title"/>
          </p:nvPr>
        </p:nvSpPr>
        <p:spPr/>
        <p:txBody>
          <a:bodyPr/>
          <a:lstStyle/>
          <a:p>
            <a:r>
              <a:rPr lang="en-US" dirty="0"/>
              <a:t>Charge Multiplication</a:t>
            </a:r>
          </a:p>
        </p:txBody>
      </p:sp>
      <p:sp>
        <p:nvSpPr>
          <p:cNvPr id="3" name="Content Placeholder 2">
            <a:extLst>
              <a:ext uri="{FF2B5EF4-FFF2-40B4-BE49-F238E27FC236}">
                <a16:creationId xmlns:a16="http://schemas.microsoft.com/office/drawing/2014/main" id="{28569858-AE5A-4D11-BCDC-7E311931DFF7}"/>
              </a:ext>
            </a:extLst>
          </p:cNvPr>
          <p:cNvSpPr>
            <a:spLocks noGrp="1"/>
          </p:cNvSpPr>
          <p:nvPr>
            <p:ph idx="1"/>
          </p:nvPr>
        </p:nvSpPr>
        <p:spPr>
          <a:xfrm>
            <a:off x="112889" y="993423"/>
            <a:ext cx="11960579" cy="3471001"/>
          </a:xfrm>
        </p:spPr>
        <p:txBody>
          <a:bodyPr>
            <a:normAutofit fontScale="92500" lnSpcReduction="20000"/>
          </a:bodyPr>
          <a:lstStyle/>
          <a:p>
            <a:r>
              <a:rPr lang="en-US" dirty="0"/>
              <a:t>Based on description of electron multiplication process and statistics in Basden et al., 2003 [2].</a:t>
            </a:r>
          </a:p>
          <a:p>
            <a:r>
              <a:rPr lang="en-US" dirty="0"/>
              <a:t>When transferring charge into a pixel with a multiplication probability greater than 0, a binomial distribution is used to determine which electrons are multiplied using the multiplication probability as the probability of success</a:t>
            </a:r>
          </a:p>
          <a:p>
            <a:pPr lvl="1"/>
            <a:r>
              <a:rPr lang="en-US" dirty="0"/>
              <a:t>The multiplied electrons are then added to the charge cloud</a:t>
            </a:r>
          </a:p>
          <a:p>
            <a:pPr lvl="1"/>
            <a:r>
              <a:rPr lang="en-US" dirty="0"/>
              <a:t>Variability of multiplication captures the </a:t>
            </a:r>
            <a:r>
              <a:rPr lang="en-US" b="1" dirty="0"/>
              <a:t>Excess Noise Factor </a:t>
            </a:r>
            <a:r>
              <a:rPr lang="en-US" dirty="0"/>
              <a:t>(ENF)</a:t>
            </a:r>
          </a:p>
          <a:p>
            <a:r>
              <a:rPr lang="en-US" dirty="0"/>
              <a:t>Plot below shows simulation of electrons multiplied through multiplication elements</a:t>
            </a:r>
          </a:p>
          <a:p>
            <a:pPr lvl="1"/>
            <a:r>
              <a:rPr lang="en-US" dirty="0"/>
              <a:t>Shaded histograms represent simulation output</a:t>
            </a:r>
          </a:p>
          <a:p>
            <a:pPr lvl="1"/>
            <a:r>
              <a:rPr lang="en-US" dirty="0"/>
              <a:t>Solid line plots shows analytical expression provided for output probability in [5]</a:t>
            </a:r>
          </a:p>
          <a:p>
            <a:pPr lvl="1"/>
            <a:r>
              <a:rPr lang="en-US" dirty="0"/>
              <a:t>Red dashed lines show the simulation mean output</a:t>
            </a:r>
          </a:p>
          <a:p>
            <a:pPr lvl="1"/>
            <a:r>
              <a:rPr lang="en-US" dirty="0"/>
              <a:t>Black dashed lines show the calculated mean output</a:t>
            </a:r>
          </a:p>
        </p:txBody>
      </p:sp>
      <p:sp>
        <p:nvSpPr>
          <p:cNvPr id="4" name="Date Placeholder 3">
            <a:extLst>
              <a:ext uri="{FF2B5EF4-FFF2-40B4-BE49-F238E27FC236}">
                <a16:creationId xmlns:a16="http://schemas.microsoft.com/office/drawing/2014/main" id="{A34ED5FD-6B57-4639-9DCE-98B374F7904B}"/>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C954CF24-904C-4532-9B51-6B085ADD53E9}"/>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01A76A82-4EA8-412A-9010-45122210409E}"/>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12</a:t>
            </a:fld>
            <a:endParaRPr lang="en-US">
              <a:solidFill>
                <a:prstClr val="white"/>
              </a:solidFill>
            </a:endParaRPr>
          </a:p>
        </p:txBody>
      </p:sp>
      <p:graphicFrame>
        <p:nvGraphicFramePr>
          <p:cNvPr id="9" name="Table 9">
            <a:extLst>
              <a:ext uri="{FF2B5EF4-FFF2-40B4-BE49-F238E27FC236}">
                <a16:creationId xmlns:a16="http://schemas.microsoft.com/office/drawing/2014/main" id="{F385B389-FA2E-449C-817B-F9CB448BDC86}"/>
              </a:ext>
            </a:extLst>
          </p:cNvPr>
          <p:cNvGraphicFramePr>
            <a:graphicFrameLocks noGrp="1"/>
          </p:cNvGraphicFramePr>
          <p:nvPr>
            <p:extLst>
              <p:ext uri="{D42A27DB-BD31-4B8C-83A1-F6EECF244321}">
                <p14:modId xmlns:p14="http://schemas.microsoft.com/office/powerpoint/2010/main" val="3459866202"/>
              </p:ext>
            </p:extLst>
          </p:nvPr>
        </p:nvGraphicFramePr>
        <p:xfrm>
          <a:off x="7625307" y="4464424"/>
          <a:ext cx="4057301" cy="1524000"/>
        </p:xfrm>
        <a:graphic>
          <a:graphicData uri="http://schemas.openxmlformats.org/drawingml/2006/table">
            <a:tbl>
              <a:tblPr firstRow="1" bandRow="1">
                <a:tableStyleId>{5C22544A-7EE6-4342-B048-85BDC9FD1C3A}</a:tableStyleId>
              </a:tblPr>
              <a:tblGrid>
                <a:gridCol w="3152949">
                  <a:extLst>
                    <a:ext uri="{9D8B030D-6E8A-4147-A177-3AD203B41FA5}">
                      <a16:colId xmlns:a16="http://schemas.microsoft.com/office/drawing/2014/main" val="3175667889"/>
                    </a:ext>
                  </a:extLst>
                </a:gridCol>
                <a:gridCol w="904352">
                  <a:extLst>
                    <a:ext uri="{9D8B030D-6E8A-4147-A177-3AD203B41FA5}">
                      <a16:colId xmlns:a16="http://schemas.microsoft.com/office/drawing/2014/main" val="2205674911"/>
                    </a:ext>
                  </a:extLst>
                </a:gridCol>
              </a:tblGrid>
              <a:tr h="221058">
                <a:tc>
                  <a:txBody>
                    <a:bodyPr/>
                    <a:lstStyle/>
                    <a:p>
                      <a:r>
                        <a:rPr lang="en-US" sz="1400" dirty="0"/>
                        <a:t>Property</a:t>
                      </a:r>
                    </a:p>
                  </a:txBody>
                  <a:tcPr/>
                </a:tc>
                <a:tc>
                  <a:txBody>
                    <a:bodyPr/>
                    <a:lstStyle/>
                    <a:p>
                      <a:r>
                        <a:rPr lang="en-US" sz="1400" dirty="0"/>
                        <a:t>Value</a:t>
                      </a:r>
                    </a:p>
                  </a:txBody>
                  <a:tcPr/>
                </a:tc>
                <a:extLst>
                  <a:ext uri="{0D108BD9-81ED-4DB2-BD59-A6C34878D82A}">
                    <a16:rowId xmlns:a16="http://schemas.microsoft.com/office/drawing/2014/main" val="3701020964"/>
                  </a:ext>
                </a:extLst>
              </a:tr>
              <a:tr h="221058">
                <a:tc>
                  <a:txBody>
                    <a:bodyPr/>
                    <a:lstStyle/>
                    <a:p>
                      <a:r>
                        <a:rPr lang="en-US" sz="1400" dirty="0"/>
                        <a:t>Multiplication Probability</a:t>
                      </a:r>
                    </a:p>
                  </a:txBody>
                  <a:tcPr/>
                </a:tc>
                <a:tc>
                  <a:txBody>
                    <a:bodyPr/>
                    <a:lstStyle/>
                    <a:p>
                      <a:r>
                        <a:rPr lang="en-US" sz="1400" dirty="0"/>
                        <a:t>0.012</a:t>
                      </a:r>
                    </a:p>
                  </a:txBody>
                  <a:tcPr/>
                </a:tc>
                <a:extLst>
                  <a:ext uri="{0D108BD9-81ED-4DB2-BD59-A6C34878D82A}">
                    <a16:rowId xmlns:a16="http://schemas.microsoft.com/office/drawing/2014/main" val="1364143210"/>
                  </a:ext>
                </a:extLst>
              </a:tr>
              <a:tr h="221058">
                <a:tc>
                  <a:txBody>
                    <a:bodyPr/>
                    <a:lstStyle/>
                    <a:p>
                      <a:r>
                        <a:rPr lang="en-US" sz="1400" dirty="0"/>
                        <a:t>Number of Multiplication Elements</a:t>
                      </a:r>
                    </a:p>
                  </a:txBody>
                  <a:tcPr/>
                </a:tc>
                <a:tc>
                  <a:txBody>
                    <a:bodyPr/>
                    <a:lstStyle/>
                    <a:p>
                      <a:r>
                        <a:rPr lang="en-US" sz="1400" dirty="0"/>
                        <a:t>604</a:t>
                      </a:r>
                    </a:p>
                  </a:txBody>
                  <a:tcPr/>
                </a:tc>
                <a:extLst>
                  <a:ext uri="{0D108BD9-81ED-4DB2-BD59-A6C34878D82A}">
                    <a16:rowId xmlns:a16="http://schemas.microsoft.com/office/drawing/2014/main" val="437379592"/>
                  </a:ext>
                </a:extLst>
              </a:tr>
              <a:tr h="221058">
                <a:tc>
                  <a:txBody>
                    <a:bodyPr/>
                    <a:lstStyle/>
                    <a:p>
                      <a:r>
                        <a:rPr lang="en-US" sz="1400" dirty="0"/>
                        <a:t>Calculated Mean Gain</a:t>
                      </a:r>
                    </a:p>
                  </a:txBody>
                  <a:tcPr/>
                </a:tc>
                <a:tc>
                  <a:txBody>
                    <a:bodyPr/>
                    <a:lstStyle/>
                    <a:p>
                      <a:r>
                        <a:rPr lang="en-US" sz="1400" dirty="0"/>
                        <a:t>1345.95</a:t>
                      </a:r>
                    </a:p>
                  </a:txBody>
                  <a:tcPr/>
                </a:tc>
                <a:extLst>
                  <a:ext uri="{0D108BD9-81ED-4DB2-BD59-A6C34878D82A}">
                    <a16:rowId xmlns:a16="http://schemas.microsoft.com/office/drawing/2014/main" val="4280679109"/>
                  </a:ext>
                </a:extLst>
              </a:tr>
              <a:tr h="221058">
                <a:tc>
                  <a:txBody>
                    <a:bodyPr/>
                    <a:lstStyle/>
                    <a:p>
                      <a:r>
                        <a:rPr lang="en-US" sz="1400" dirty="0"/>
                        <a:t>Number of Trials per Input</a:t>
                      </a:r>
                    </a:p>
                  </a:txBody>
                  <a:tcPr/>
                </a:tc>
                <a:tc>
                  <a:txBody>
                    <a:bodyPr/>
                    <a:lstStyle/>
                    <a:p>
                      <a:r>
                        <a:rPr lang="en-US" sz="1400" dirty="0"/>
                        <a:t>10000</a:t>
                      </a:r>
                    </a:p>
                  </a:txBody>
                  <a:tcPr/>
                </a:tc>
                <a:extLst>
                  <a:ext uri="{0D108BD9-81ED-4DB2-BD59-A6C34878D82A}">
                    <a16:rowId xmlns:a16="http://schemas.microsoft.com/office/drawing/2014/main" val="196528055"/>
                  </a:ext>
                </a:extLst>
              </a:tr>
            </a:tbl>
          </a:graphicData>
        </a:graphic>
      </p:graphicFrame>
      <p:pic>
        <p:nvPicPr>
          <p:cNvPr id="11" name="Picture 10">
            <a:extLst>
              <a:ext uri="{FF2B5EF4-FFF2-40B4-BE49-F238E27FC236}">
                <a16:creationId xmlns:a16="http://schemas.microsoft.com/office/drawing/2014/main" id="{93BC3A95-5B61-42AF-A953-8FB720C633A0}"/>
              </a:ext>
            </a:extLst>
          </p:cNvPr>
          <p:cNvPicPr>
            <a:picLocks noChangeAspect="1"/>
          </p:cNvPicPr>
          <p:nvPr/>
        </p:nvPicPr>
        <p:blipFill>
          <a:blip r:embed="rId3"/>
          <a:stretch>
            <a:fillRect/>
          </a:stretch>
        </p:blipFill>
        <p:spPr>
          <a:xfrm>
            <a:off x="99306" y="4464424"/>
            <a:ext cx="7135141" cy="1824195"/>
          </a:xfrm>
          <a:prstGeom prst="rect">
            <a:avLst/>
          </a:prstGeom>
        </p:spPr>
      </p:pic>
      <p:sp>
        <p:nvSpPr>
          <p:cNvPr id="15" name="TextBox 14">
            <a:extLst>
              <a:ext uri="{FF2B5EF4-FFF2-40B4-BE49-F238E27FC236}">
                <a16:creationId xmlns:a16="http://schemas.microsoft.com/office/drawing/2014/main" id="{07B98E32-81B1-4963-94C4-43D77F444825}"/>
              </a:ext>
            </a:extLst>
          </p:cNvPr>
          <p:cNvSpPr txBox="1"/>
          <p:nvPr/>
        </p:nvSpPr>
        <p:spPr>
          <a:xfrm>
            <a:off x="4038600" y="4703204"/>
            <a:ext cx="2169461" cy="523220"/>
          </a:xfrm>
          <a:prstGeom prst="rect">
            <a:avLst/>
          </a:prstGeom>
          <a:noFill/>
        </p:spPr>
        <p:txBody>
          <a:bodyPr wrap="square" rtlCol="0">
            <a:spAutoFit/>
          </a:bodyPr>
          <a:lstStyle/>
          <a:p>
            <a:r>
              <a:rPr lang="en-US" sz="1400" dirty="0"/>
              <a:t>Simulation adheres to ≲1% of predictions in [5]</a:t>
            </a:r>
          </a:p>
        </p:txBody>
      </p:sp>
    </p:spTree>
    <p:extLst>
      <p:ext uri="{BB962C8B-B14F-4D97-AF65-F5344CB8AC3E}">
        <p14:creationId xmlns:p14="http://schemas.microsoft.com/office/powerpoint/2010/main" val="2522812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BF53E-B294-41BA-9862-816C03251375}"/>
              </a:ext>
            </a:extLst>
          </p:cNvPr>
          <p:cNvSpPr>
            <a:spLocks noGrp="1"/>
          </p:cNvSpPr>
          <p:nvPr>
            <p:ph type="title"/>
          </p:nvPr>
        </p:nvSpPr>
        <p:spPr/>
        <p:txBody>
          <a:bodyPr/>
          <a:lstStyle/>
          <a:p>
            <a:r>
              <a:rPr lang="en-US" dirty="0"/>
              <a:t>Charge Measurement</a:t>
            </a:r>
          </a:p>
        </p:txBody>
      </p:sp>
      <p:sp>
        <p:nvSpPr>
          <p:cNvPr id="3" name="Content Placeholder 2">
            <a:extLst>
              <a:ext uri="{FF2B5EF4-FFF2-40B4-BE49-F238E27FC236}">
                <a16:creationId xmlns:a16="http://schemas.microsoft.com/office/drawing/2014/main" id="{BE12A278-5849-4ED3-9E70-1722A1CDA72F}"/>
              </a:ext>
            </a:extLst>
          </p:cNvPr>
          <p:cNvSpPr>
            <a:spLocks noGrp="1"/>
          </p:cNvSpPr>
          <p:nvPr>
            <p:ph idx="1"/>
          </p:nvPr>
        </p:nvSpPr>
        <p:spPr/>
        <p:txBody>
          <a:bodyPr/>
          <a:lstStyle/>
          <a:p>
            <a:r>
              <a:rPr lang="en-US" dirty="0"/>
              <a:t>Charge measurement is accomplished at the EM or standard readout register, whichever is being used</a:t>
            </a:r>
          </a:p>
          <a:p>
            <a:r>
              <a:rPr lang="en-US" b="1" dirty="0"/>
              <a:t>Read noise </a:t>
            </a:r>
            <a:r>
              <a:rPr lang="en-US" dirty="0"/>
              <a:t>is applied using a normal distribution (zero mean, variance as specified in the detector configuration)</a:t>
            </a:r>
          </a:p>
          <a:p>
            <a:r>
              <a:rPr lang="en-US" dirty="0"/>
              <a:t>A bias level can also be applied to the read-out</a:t>
            </a:r>
          </a:p>
          <a:p>
            <a:r>
              <a:rPr lang="en-US" dirty="0"/>
              <a:t>Measurement is completed as part of a serial transfer where charge is moved out of the final pixel</a:t>
            </a:r>
          </a:p>
          <a:p>
            <a:r>
              <a:rPr lang="en-US" dirty="0"/>
              <a:t>The camera gain constant and digitization is applied by the Controller object</a:t>
            </a:r>
          </a:p>
        </p:txBody>
      </p:sp>
      <p:sp>
        <p:nvSpPr>
          <p:cNvPr id="4" name="Date Placeholder 3">
            <a:extLst>
              <a:ext uri="{FF2B5EF4-FFF2-40B4-BE49-F238E27FC236}">
                <a16:creationId xmlns:a16="http://schemas.microsoft.com/office/drawing/2014/main" id="{D6DD214D-6BFB-4C0F-872D-1C77C0A6C6F5}"/>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DDBFD0EB-0B2D-408E-9F00-3C32C42FCAAC}"/>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4059E294-7F55-4739-9768-B1CB9C1BD81D}"/>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13</a:t>
            </a:fld>
            <a:endParaRPr lang="en-US">
              <a:solidFill>
                <a:prstClr val="white"/>
              </a:solidFill>
            </a:endParaRPr>
          </a:p>
        </p:txBody>
      </p:sp>
      <p:pic>
        <p:nvPicPr>
          <p:cNvPr id="8" name="Picture 7">
            <a:extLst>
              <a:ext uri="{FF2B5EF4-FFF2-40B4-BE49-F238E27FC236}">
                <a16:creationId xmlns:a16="http://schemas.microsoft.com/office/drawing/2014/main" id="{8490B395-57E6-46C6-BD70-D93AB0B7275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6648" y="5163549"/>
            <a:ext cx="8873059" cy="1125071"/>
          </a:xfrm>
          <a:prstGeom prst="rect">
            <a:avLst/>
          </a:prstGeom>
        </p:spPr>
      </p:pic>
    </p:spTree>
    <p:extLst>
      <p:ext uri="{BB962C8B-B14F-4D97-AF65-F5344CB8AC3E}">
        <p14:creationId xmlns:p14="http://schemas.microsoft.com/office/powerpoint/2010/main" val="394355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10F8A-805B-4FAE-8267-907277A8C541}"/>
              </a:ext>
            </a:extLst>
          </p:cNvPr>
          <p:cNvSpPr>
            <a:spLocks noGrp="1"/>
          </p:cNvSpPr>
          <p:nvPr>
            <p:ph type="title"/>
          </p:nvPr>
        </p:nvSpPr>
        <p:spPr/>
        <p:txBody>
          <a:bodyPr/>
          <a:lstStyle/>
          <a:p>
            <a:r>
              <a:rPr lang="en-US" dirty="0"/>
              <a:t>Assumptions &amp; Limitations</a:t>
            </a:r>
          </a:p>
        </p:txBody>
      </p:sp>
      <p:sp>
        <p:nvSpPr>
          <p:cNvPr id="3" name="Content Placeholder 2">
            <a:extLst>
              <a:ext uri="{FF2B5EF4-FFF2-40B4-BE49-F238E27FC236}">
                <a16:creationId xmlns:a16="http://schemas.microsoft.com/office/drawing/2014/main" id="{8E63A96A-A19D-41DB-9D50-ADD4A9418D12}"/>
              </a:ext>
            </a:extLst>
          </p:cNvPr>
          <p:cNvSpPr>
            <a:spLocks noGrp="1"/>
          </p:cNvSpPr>
          <p:nvPr>
            <p:ph idx="1"/>
          </p:nvPr>
        </p:nvSpPr>
        <p:spPr/>
        <p:txBody>
          <a:bodyPr/>
          <a:lstStyle/>
          <a:p>
            <a:r>
              <a:rPr lang="en-US" dirty="0"/>
              <a:t>CCD response is linear across pixel charge level</a:t>
            </a:r>
          </a:p>
          <a:p>
            <a:pPr lvl="1"/>
            <a:r>
              <a:rPr lang="en-US" dirty="0"/>
              <a:t>Pixel properties are not dependent on charge level, non-linearity is not modelled</a:t>
            </a:r>
          </a:p>
          <a:p>
            <a:r>
              <a:rPr lang="en-US" dirty="0"/>
              <a:t>Charge collection is assumed perfect</a:t>
            </a:r>
          </a:p>
          <a:p>
            <a:r>
              <a:rPr lang="en-US" dirty="0"/>
              <a:t>Charge diffusion is not modelled</a:t>
            </a:r>
          </a:p>
          <a:p>
            <a:r>
              <a:rPr lang="en-US" dirty="0"/>
              <a:t>Pixel size does not impact pixel properties</a:t>
            </a:r>
          </a:p>
          <a:p>
            <a:pPr lvl="1"/>
            <a:r>
              <a:rPr lang="en-US" dirty="0"/>
              <a:t>Pixel properties (such as dark current, charge diffusion, light gathering area, </a:t>
            </a:r>
            <a:r>
              <a:rPr lang="en-US" dirty="0" err="1"/>
              <a:t>etc</a:t>
            </a:r>
            <a:r>
              <a:rPr lang="en-US" dirty="0"/>
              <a:t>) are not explicitly tied to the provided size of the pixel</a:t>
            </a:r>
          </a:p>
        </p:txBody>
      </p:sp>
      <p:sp>
        <p:nvSpPr>
          <p:cNvPr id="4" name="Date Placeholder 3">
            <a:extLst>
              <a:ext uri="{FF2B5EF4-FFF2-40B4-BE49-F238E27FC236}">
                <a16:creationId xmlns:a16="http://schemas.microsoft.com/office/drawing/2014/main" id="{B3D71747-C7E8-47C1-B154-584422386D8A}"/>
              </a:ext>
            </a:extLst>
          </p:cNvPr>
          <p:cNvSpPr>
            <a:spLocks noGrp="1"/>
          </p:cNvSpPr>
          <p:nvPr>
            <p:ph type="dt" sz="half" idx="10"/>
          </p:nvPr>
        </p:nvSpPr>
        <p:spPr/>
        <p:txBody>
          <a:bodyPr/>
          <a:lstStyle/>
          <a:p>
            <a:pPr>
              <a:defRPr/>
            </a:pPr>
            <a:fld id="{70AA708C-40A0-480D-903A-B52413D37F02}"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33FC2D89-5190-43D3-844B-36360A20B6BE}"/>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BEEB3018-16F3-4197-AAC7-71BCCB705793}"/>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14</a:t>
            </a:fld>
            <a:endParaRPr lang="en-US">
              <a:solidFill>
                <a:prstClr val="white"/>
              </a:solidFill>
            </a:endParaRPr>
          </a:p>
        </p:txBody>
      </p:sp>
    </p:spTree>
    <p:extLst>
      <p:ext uri="{BB962C8B-B14F-4D97-AF65-F5344CB8AC3E}">
        <p14:creationId xmlns:p14="http://schemas.microsoft.com/office/powerpoint/2010/main" val="4094083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D437-CB1A-4AAE-9B6F-31F84D25E535}"/>
              </a:ext>
            </a:extLst>
          </p:cNvPr>
          <p:cNvSpPr>
            <a:spLocks noGrp="1"/>
          </p:cNvSpPr>
          <p:nvPr>
            <p:ph type="title"/>
          </p:nvPr>
        </p:nvSpPr>
        <p:spPr/>
        <p:txBody>
          <a:bodyPr/>
          <a:lstStyle/>
          <a:p>
            <a:r>
              <a:rPr lang="en-US" dirty="0"/>
              <a:t>Model Operation</a:t>
            </a:r>
          </a:p>
        </p:txBody>
      </p:sp>
      <p:sp>
        <p:nvSpPr>
          <p:cNvPr id="3" name="Content Placeholder 2">
            <a:extLst>
              <a:ext uri="{FF2B5EF4-FFF2-40B4-BE49-F238E27FC236}">
                <a16:creationId xmlns:a16="http://schemas.microsoft.com/office/drawing/2014/main" id="{2FE2F596-3660-47BC-BB29-2BF3B036576A}"/>
              </a:ext>
            </a:extLst>
          </p:cNvPr>
          <p:cNvSpPr>
            <a:spLocks noGrp="1"/>
          </p:cNvSpPr>
          <p:nvPr>
            <p:ph idx="1"/>
          </p:nvPr>
        </p:nvSpPr>
        <p:spPr>
          <a:xfrm>
            <a:off x="112890" y="993424"/>
            <a:ext cx="3589534" cy="2435576"/>
          </a:xfrm>
        </p:spPr>
        <p:txBody>
          <a:bodyPr>
            <a:normAutofit/>
          </a:bodyPr>
          <a:lstStyle/>
          <a:p>
            <a:r>
              <a:rPr lang="en-US" dirty="0"/>
              <a:t>Model is operated through a driver function that specifies the set-up parameters for the pixels, detector, and controller</a:t>
            </a:r>
          </a:p>
        </p:txBody>
      </p:sp>
      <p:sp>
        <p:nvSpPr>
          <p:cNvPr id="4" name="Date Placeholder 3">
            <a:extLst>
              <a:ext uri="{FF2B5EF4-FFF2-40B4-BE49-F238E27FC236}">
                <a16:creationId xmlns:a16="http://schemas.microsoft.com/office/drawing/2014/main" id="{9E41BFD0-D0CA-4533-AD1E-3E5FD96B1C85}"/>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F37F01D0-238C-4EFB-B3BE-B728740432E6}"/>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839A35E8-D812-43A7-8CA4-1036D3BEF801}"/>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15</a:t>
            </a:fld>
            <a:endParaRPr lang="en-US">
              <a:solidFill>
                <a:prstClr val="white"/>
              </a:solidFill>
            </a:endParaRPr>
          </a:p>
        </p:txBody>
      </p:sp>
      <p:pic>
        <p:nvPicPr>
          <p:cNvPr id="8" name="Picture 7">
            <a:extLst>
              <a:ext uri="{FF2B5EF4-FFF2-40B4-BE49-F238E27FC236}">
                <a16:creationId xmlns:a16="http://schemas.microsoft.com/office/drawing/2014/main" id="{64D9A94C-03EC-4017-9A3B-921F50D5C094}"/>
              </a:ext>
            </a:extLst>
          </p:cNvPr>
          <p:cNvPicPr>
            <a:picLocks noChangeAspect="1"/>
          </p:cNvPicPr>
          <p:nvPr/>
        </p:nvPicPr>
        <p:blipFill>
          <a:blip r:embed="rId2"/>
          <a:stretch>
            <a:fillRect/>
          </a:stretch>
        </p:blipFill>
        <p:spPr>
          <a:xfrm>
            <a:off x="112888" y="3434977"/>
            <a:ext cx="3589535" cy="2849281"/>
          </a:xfrm>
          <a:prstGeom prst="rect">
            <a:avLst/>
          </a:prstGeom>
        </p:spPr>
      </p:pic>
      <p:pic>
        <p:nvPicPr>
          <p:cNvPr id="10" name="Picture 9">
            <a:extLst>
              <a:ext uri="{FF2B5EF4-FFF2-40B4-BE49-F238E27FC236}">
                <a16:creationId xmlns:a16="http://schemas.microsoft.com/office/drawing/2014/main" id="{1D3C0198-9332-4454-B738-85A6C33522A0}"/>
              </a:ext>
            </a:extLst>
          </p:cNvPr>
          <p:cNvPicPr>
            <a:picLocks noChangeAspect="1"/>
          </p:cNvPicPr>
          <p:nvPr/>
        </p:nvPicPr>
        <p:blipFill rotWithShape="1">
          <a:blip r:embed="rId3"/>
          <a:srcRect l="9997" t="4776" r="7999" b="5253"/>
          <a:stretch/>
        </p:blipFill>
        <p:spPr>
          <a:xfrm>
            <a:off x="3702423" y="993424"/>
            <a:ext cx="4842457" cy="5290834"/>
          </a:xfrm>
          <a:prstGeom prst="rect">
            <a:avLst/>
          </a:prstGeom>
        </p:spPr>
      </p:pic>
      <p:pic>
        <p:nvPicPr>
          <p:cNvPr id="12" name="Picture 11">
            <a:extLst>
              <a:ext uri="{FF2B5EF4-FFF2-40B4-BE49-F238E27FC236}">
                <a16:creationId xmlns:a16="http://schemas.microsoft.com/office/drawing/2014/main" id="{7B39BEDF-0515-404D-A806-825F63A6A7A4}"/>
              </a:ext>
            </a:extLst>
          </p:cNvPr>
          <p:cNvPicPr>
            <a:picLocks noChangeAspect="1"/>
          </p:cNvPicPr>
          <p:nvPr/>
        </p:nvPicPr>
        <p:blipFill>
          <a:blip r:embed="rId4"/>
          <a:stretch>
            <a:fillRect/>
          </a:stretch>
        </p:blipFill>
        <p:spPr>
          <a:xfrm>
            <a:off x="8544880" y="2318426"/>
            <a:ext cx="3534232" cy="2650675"/>
          </a:xfrm>
          <a:prstGeom prst="rect">
            <a:avLst/>
          </a:prstGeom>
        </p:spPr>
      </p:pic>
    </p:spTree>
    <p:extLst>
      <p:ext uri="{BB962C8B-B14F-4D97-AF65-F5344CB8AC3E}">
        <p14:creationId xmlns:p14="http://schemas.microsoft.com/office/powerpoint/2010/main" val="512257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02908-804A-4907-93AD-59B4BBC72422}"/>
              </a:ext>
            </a:extLst>
          </p:cNvPr>
          <p:cNvSpPr>
            <a:spLocks noGrp="1"/>
          </p:cNvSpPr>
          <p:nvPr>
            <p:ph type="title"/>
          </p:nvPr>
        </p:nvSpPr>
        <p:spPr/>
        <p:txBody>
          <a:bodyPr/>
          <a:lstStyle/>
          <a:p>
            <a:r>
              <a:rPr lang="en-US" dirty="0"/>
              <a:t>Model Validation – Camera Characterization</a:t>
            </a:r>
          </a:p>
        </p:txBody>
      </p:sp>
      <p:sp>
        <p:nvSpPr>
          <p:cNvPr id="3" name="Content Placeholder 2">
            <a:extLst>
              <a:ext uri="{FF2B5EF4-FFF2-40B4-BE49-F238E27FC236}">
                <a16:creationId xmlns:a16="http://schemas.microsoft.com/office/drawing/2014/main" id="{A020AA24-A916-4AA1-B7EA-B3F3A05C1A10}"/>
              </a:ext>
            </a:extLst>
          </p:cNvPr>
          <p:cNvSpPr>
            <a:spLocks noGrp="1"/>
          </p:cNvSpPr>
          <p:nvPr>
            <p:ph idx="1"/>
          </p:nvPr>
        </p:nvSpPr>
        <p:spPr/>
        <p:txBody>
          <a:bodyPr/>
          <a:lstStyle/>
          <a:p>
            <a:r>
              <a:rPr lang="en-US" dirty="0"/>
              <a:t>A Nuvu EM N2 camera equipped with a Teledyne e2v CCD201-20 was characterized to provide validation data for simulated characterization of the EMCCD model</a:t>
            </a:r>
          </a:p>
          <a:p>
            <a:pPr lvl="1"/>
            <a:r>
              <a:rPr lang="en-US" dirty="0"/>
              <a:t> Camera cooled to -85 °C using LN2</a:t>
            </a:r>
          </a:p>
          <a:p>
            <a:r>
              <a:rPr lang="en-US" dirty="0"/>
              <a:t>Collected data for:</a:t>
            </a:r>
          </a:p>
          <a:p>
            <a:pPr lvl="1"/>
            <a:r>
              <a:rPr lang="en-US" dirty="0"/>
              <a:t>Bias</a:t>
            </a:r>
          </a:p>
          <a:p>
            <a:pPr lvl="1"/>
            <a:r>
              <a:rPr lang="en-US" dirty="0"/>
              <a:t>Photon Transfer Curve</a:t>
            </a:r>
          </a:p>
          <a:p>
            <a:pPr lvl="1"/>
            <a:r>
              <a:rPr lang="en-US" dirty="0"/>
              <a:t>CIC</a:t>
            </a:r>
          </a:p>
          <a:p>
            <a:pPr lvl="1"/>
            <a:r>
              <a:rPr lang="en-US" dirty="0"/>
              <a:t>Dark Current</a:t>
            </a:r>
          </a:p>
          <a:p>
            <a:r>
              <a:rPr lang="en-US" dirty="0"/>
              <a:t>Camera was operated at 10 MHz horizontal frequency, 1 MHz vertical frequency using the EM output register</a:t>
            </a:r>
          </a:p>
          <a:p>
            <a:pPr lvl="1"/>
            <a:r>
              <a:rPr lang="en-US" dirty="0"/>
              <a:t>Corresponds to the default profile 1 in the CCCP software suite</a:t>
            </a:r>
          </a:p>
        </p:txBody>
      </p:sp>
      <p:sp>
        <p:nvSpPr>
          <p:cNvPr id="4" name="Date Placeholder 3">
            <a:extLst>
              <a:ext uri="{FF2B5EF4-FFF2-40B4-BE49-F238E27FC236}">
                <a16:creationId xmlns:a16="http://schemas.microsoft.com/office/drawing/2014/main" id="{9020A60C-7925-414D-B6F7-8794BF8EB9E8}"/>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6B542607-FD60-4EA6-A0B2-34F184DEA44F}"/>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2EA72167-7331-47AD-9BBA-4EDAF715F0F1}"/>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16</a:t>
            </a:fld>
            <a:endParaRPr lang="en-US">
              <a:solidFill>
                <a:prstClr val="white"/>
              </a:solidFill>
            </a:endParaRPr>
          </a:p>
        </p:txBody>
      </p:sp>
    </p:spTree>
    <p:extLst>
      <p:ext uri="{BB962C8B-B14F-4D97-AF65-F5344CB8AC3E}">
        <p14:creationId xmlns:p14="http://schemas.microsoft.com/office/powerpoint/2010/main" val="3315122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AEFB3-5611-4C42-834D-BD60402CFB42}"/>
              </a:ext>
            </a:extLst>
          </p:cNvPr>
          <p:cNvSpPr>
            <a:spLocks noGrp="1"/>
          </p:cNvSpPr>
          <p:nvPr>
            <p:ph type="title"/>
          </p:nvPr>
        </p:nvSpPr>
        <p:spPr/>
        <p:txBody>
          <a:bodyPr/>
          <a:lstStyle/>
          <a:p>
            <a:r>
              <a:rPr lang="en-US" dirty="0"/>
              <a:t>Bias Data</a:t>
            </a:r>
          </a:p>
        </p:txBody>
      </p:sp>
      <p:sp>
        <p:nvSpPr>
          <p:cNvPr id="3" name="Content Placeholder 2">
            <a:extLst>
              <a:ext uri="{FF2B5EF4-FFF2-40B4-BE49-F238E27FC236}">
                <a16:creationId xmlns:a16="http://schemas.microsoft.com/office/drawing/2014/main" id="{CC1B77D0-547F-49B9-BD00-A905E63053B3}"/>
              </a:ext>
            </a:extLst>
          </p:cNvPr>
          <p:cNvSpPr>
            <a:spLocks noGrp="1"/>
          </p:cNvSpPr>
          <p:nvPr>
            <p:ph idx="1"/>
          </p:nvPr>
        </p:nvSpPr>
        <p:spPr>
          <a:xfrm>
            <a:off x="112889" y="993424"/>
            <a:ext cx="7394222" cy="2435576"/>
          </a:xfrm>
        </p:spPr>
        <p:txBody>
          <a:bodyPr>
            <a:normAutofit fontScale="92500" lnSpcReduction="10000"/>
          </a:bodyPr>
          <a:lstStyle/>
          <a:p>
            <a:r>
              <a:rPr lang="en-US" dirty="0"/>
              <a:t>Collected 144 full frames using a set integration time of 0 s</a:t>
            </a:r>
          </a:p>
          <a:p>
            <a:pPr lvl="1"/>
            <a:r>
              <a:rPr lang="en-US" dirty="0"/>
              <a:t>Effective readout time of ~120 </a:t>
            </a:r>
            <a:r>
              <a:rPr lang="en-US" dirty="0" err="1"/>
              <a:t>ms</a:t>
            </a:r>
            <a:endParaRPr lang="en-US" dirty="0"/>
          </a:p>
          <a:p>
            <a:pPr lvl="1"/>
            <a:r>
              <a:rPr lang="en-US" dirty="0"/>
              <a:t>Gain set to 1</a:t>
            </a:r>
          </a:p>
          <a:p>
            <a:pPr lvl="1"/>
            <a:r>
              <a:rPr lang="en-US" dirty="0"/>
              <a:t>Data collected with cap on and shutter closed</a:t>
            </a:r>
          </a:p>
          <a:p>
            <a:r>
              <a:rPr lang="en-US" dirty="0"/>
              <a:t>Note the use of the median bias frame to guard against impact of transient events</a:t>
            </a:r>
          </a:p>
          <a:p>
            <a:pPr lvl="1"/>
            <a:r>
              <a:rPr lang="en-US" dirty="0"/>
              <a:t>Adopted throughout characterization effort</a:t>
            </a:r>
          </a:p>
        </p:txBody>
      </p:sp>
      <p:sp>
        <p:nvSpPr>
          <p:cNvPr id="4" name="Date Placeholder 3">
            <a:extLst>
              <a:ext uri="{FF2B5EF4-FFF2-40B4-BE49-F238E27FC236}">
                <a16:creationId xmlns:a16="http://schemas.microsoft.com/office/drawing/2014/main" id="{84E496F8-2C4A-4FB6-A785-1108E9511DF8}"/>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C2C41FD8-C85E-415B-98C6-ACFA1ACD10F3}"/>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E763273D-521D-418C-916B-7CAED0554B3C}"/>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17</a:t>
            </a:fld>
            <a:endParaRPr lang="en-US">
              <a:solidFill>
                <a:prstClr val="white"/>
              </a:solidFill>
            </a:endParaRPr>
          </a:p>
        </p:txBody>
      </p:sp>
      <p:pic>
        <p:nvPicPr>
          <p:cNvPr id="7" name="Picture 6">
            <a:extLst>
              <a:ext uri="{FF2B5EF4-FFF2-40B4-BE49-F238E27FC236}">
                <a16:creationId xmlns:a16="http://schemas.microsoft.com/office/drawing/2014/main" id="{300A3D13-8053-4B93-AB78-B14350DEC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7111" y="993424"/>
            <a:ext cx="4572000" cy="3429000"/>
          </a:xfrm>
          <a:prstGeom prst="rect">
            <a:avLst/>
          </a:prstGeom>
        </p:spPr>
      </p:pic>
      <p:pic>
        <p:nvPicPr>
          <p:cNvPr id="8" name="Picture 7">
            <a:extLst>
              <a:ext uri="{FF2B5EF4-FFF2-40B4-BE49-F238E27FC236}">
                <a16:creationId xmlns:a16="http://schemas.microsoft.com/office/drawing/2014/main" id="{D917CC55-E94D-4BC1-A045-AA24F42268FE}"/>
              </a:ext>
            </a:extLst>
          </p:cNvPr>
          <p:cNvPicPr>
            <a:picLocks noChangeAspect="1"/>
          </p:cNvPicPr>
          <p:nvPr/>
        </p:nvPicPr>
        <p:blipFill>
          <a:blip r:embed="rId3"/>
          <a:stretch>
            <a:fillRect/>
          </a:stretch>
        </p:blipFill>
        <p:spPr>
          <a:xfrm>
            <a:off x="1856768" y="3429000"/>
            <a:ext cx="3449264" cy="2859620"/>
          </a:xfrm>
          <a:prstGeom prst="rect">
            <a:avLst/>
          </a:prstGeom>
        </p:spPr>
      </p:pic>
      <p:pic>
        <p:nvPicPr>
          <p:cNvPr id="9" name="Picture 8">
            <a:extLst>
              <a:ext uri="{FF2B5EF4-FFF2-40B4-BE49-F238E27FC236}">
                <a16:creationId xmlns:a16="http://schemas.microsoft.com/office/drawing/2014/main" id="{1781559E-3EC4-426C-BBA6-ACFACC3122C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723743" y="4422424"/>
            <a:ext cx="2197782" cy="1815055"/>
          </a:xfrm>
          <a:prstGeom prst="rect">
            <a:avLst/>
          </a:prstGeom>
        </p:spPr>
      </p:pic>
      <p:pic>
        <p:nvPicPr>
          <p:cNvPr id="10" name="Picture 9">
            <a:extLst>
              <a:ext uri="{FF2B5EF4-FFF2-40B4-BE49-F238E27FC236}">
                <a16:creationId xmlns:a16="http://schemas.microsoft.com/office/drawing/2014/main" id="{A5ACA219-6C18-4F2D-9D45-1E64E68C989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924822" y="4422424"/>
            <a:ext cx="2154290" cy="1815055"/>
          </a:xfrm>
          <a:prstGeom prst="rect">
            <a:avLst/>
          </a:prstGeom>
        </p:spPr>
      </p:pic>
    </p:spTree>
    <p:extLst>
      <p:ext uri="{BB962C8B-B14F-4D97-AF65-F5344CB8AC3E}">
        <p14:creationId xmlns:p14="http://schemas.microsoft.com/office/powerpoint/2010/main" val="3458339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B3698-AB61-4290-A7B7-655A0F76D3C3}"/>
              </a:ext>
            </a:extLst>
          </p:cNvPr>
          <p:cNvSpPr>
            <a:spLocks noGrp="1"/>
          </p:cNvSpPr>
          <p:nvPr>
            <p:ph type="title"/>
          </p:nvPr>
        </p:nvSpPr>
        <p:spPr/>
        <p:txBody>
          <a:bodyPr/>
          <a:lstStyle/>
          <a:p>
            <a:r>
              <a:rPr lang="en-US" dirty="0"/>
              <a:t>Photon Transfer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7157B-D99D-432B-8F29-8E29C9EE6221}"/>
                  </a:ext>
                </a:extLst>
              </p:cNvPr>
              <p:cNvSpPr>
                <a:spLocks noGrp="1"/>
              </p:cNvSpPr>
              <p:nvPr>
                <p:ph idx="1"/>
              </p:nvPr>
            </p:nvSpPr>
            <p:spPr>
              <a:xfrm>
                <a:off x="112889" y="993424"/>
                <a:ext cx="8434749" cy="4182676"/>
              </a:xfrm>
            </p:spPr>
            <p:txBody>
              <a:bodyPr>
                <a:normAutofit fontScale="92500" lnSpcReduction="10000"/>
              </a:bodyPr>
              <a:lstStyle/>
              <a:p>
                <a:r>
                  <a:rPr lang="en-US" dirty="0"/>
                  <a:t>Collected full frames using variable background light and integration times to populate the signal vs noise curve</a:t>
                </a:r>
              </a:p>
              <a:p>
                <a:pPr lvl="1"/>
                <a:r>
                  <a:rPr lang="en-US" dirty="0"/>
                  <a:t>Gain set to 1</a:t>
                </a:r>
              </a:p>
              <a:p>
                <a:pPr lvl="1"/>
                <a:r>
                  <a:rPr lang="en-US" dirty="0"/>
                  <a:t>Data collected with cap off and shutter open</a:t>
                </a:r>
              </a:p>
              <a:p>
                <a:r>
                  <a:rPr lang="en-US" dirty="0"/>
                  <a:t>Utilized Equation 2.8 in </a:t>
                </a:r>
                <a:r>
                  <a:rPr lang="en-US" dirty="0" err="1"/>
                  <a:t>Janesick</a:t>
                </a:r>
                <a:r>
                  <a:rPr lang="en-US" dirty="0"/>
                  <a:t>, 2001 to estimate the camera gain constant, </a:t>
                </a:r>
                <a:r>
                  <a:rPr lang="en-US" i="1" dirty="0"/>
                  <a:t>K</a:t>
                </a:r>
                <a:r>
                  <a:rPr lang="en-US" dirty="0"/>
                  <a:t>, from the linear portion of the log-log plot</a:t>
                </a:r>
              </a:p>
              <a:p>
                <a:pPr lvl="1"/>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𝑆</m:t>
                        </m:r>
                        <m:d>
                          <m:dPr>
                            <m:ctrlPr>
                              <a:rPr lang="en-US" b="0" i="1" smtClean="0">
                                <a:latin typeface="Cambria Math" panose="02040503050406030204" pitchFamily="18" charset="0"/>
                              </a:rPr>
                            </m:ctrlPr>
                          </m:dPr>
                          <m:e>
                            <m:r>
                              <a:rPr lang="en-US" b="0" i="1" smtClean="0">
                                <a:latin typeface="Cambria Math" panose="02040503050406030204" pitchFamily="18" charset="0"/>
                              </a:rPr>
                              <m:t>𝐷𝑁</m:t>
                            </m:r>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𝑆</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𝐷𝑁</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𝑅</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𝐷𝑁</m:t>
                            </m:r>
                          </m:e>
                        </m:d>
                      </m:den>
                    </m:f>
                  </m:oMath>
                </a14:m>
                <a:endParaRPr lang="en-US" dirty="0"/>
              </a:p>
              <a:p>
                <a:pPr lvl="1"/>
                <a:r>
                  <a:rPr lang="en-US" dirty="0"/>
                  <a:t>Where S is the mean signal level of the frame, </a:t>
                </a:r>
                <a:r>
                  <a:rPr lang="en-US" dirty="0" err="1"/>
                  <a:t>σ</a:t>
                </a:r>
                <a:r>
                  <a:rPr lang="en-US" baseline="-25000" dirty="0" err="1"/>
                  <a:t>S</a:t>
                </a:r>
                <a:r>
                  <a:rPr lang="en-US" dirty="0"/>
                  <a:t> is the noise of the frame and </a:t>
                </a:r>
                <a:r>
                  <a:rPr lang="en-US" dirty="0" err="1"/>
                  <a:t>σ</a:t>
                </a:r>
                <a:r>
                  <a:rPr lang="en-US" baseline="-25000" dirty="0" err="1"/>
                  <a:t>R</a:t>
                </a:r>
                <a:r>
                  <a:rPr lang="en-US" dirty="0"/>
                  <a:t> is the read noise</a:t>
                </a:r>
              </a:p>
              <a:p>
                <a:pPr lvl="1"/>
                <a:r>
                  <a:rPr lang="en-US" dirty="0"/>
                  <a:t>The signal level was determined by removing the bias from the frame and taking the mean pixel signal level over the frame</a:t>
                </a:r>
              </a:p>
              <a:p>
                <a:pPr lvl="1"/>
                <a:r>
                  <a:rPr lang="en-US" dirty="0"/>
                  <a:t>Noise on each frame was determined by finding the standard deviation of all pixel signal levels over a difference frame</a:t>
                </a:r>
              </a:p>
              <a:p>
                <a:endParaRPr lang="en-US" dirty="0"/>
              </a:p>
            </p:txBody>
          </p:sp>
        </mc:Choice>
        <mc:Fallback xmlns="">
          <p:sp>
            <p:nvSpPr>
              <p:cNvPr id="3" name="Content Placeholder 2">
                <a:extLst>
                  <a:ext uri="{FF2B5EF4-FFF2-40B4-BE49-F238E27FC236}">
                    <a16:creationId xmlns:a16="http://schemas.microsoft.com/office/drawing/2014/main" id="{1407157B-D99D-432B-8F29-8E29C9EE6221}"/>
                  </a:ext>
                </a:extLst>
              </p:cNvPr>
              <p:cNvSpPr>
                <a:spLocks noGrp="1" noRot="1" noChangeAspect="1" noMove="1" noResize="1" noEditPoints="1" noAdjustHandles="1" noChangeArrowheads="1" noChangeShapeType="1" noTextEdit="1"/>
              </p:cNvSpPr>
              <p:nvPr>
                <p:ph idx="1"/>
              </p:nvPr>
            </p:nvSpPr>
            <p:spPr>
              <a:xfrm>
                <a:off x="112889" y="993424"/>
                <a:ext cx="8434749" cy="4182676"/>
              </a:xfrm>
              <a:blipFill>
                <a:blip r:embed="rId2"/>
                <a:stretch>
                  <a:fillRect l="-868" t="-2624" r="-868" b="-131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6DF50F2-9121-4BEC-A14F-5A32D01E2896}"/>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8C0E5B60-339F-4481-96E2-EFAAC0085232}"/>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A9F98A0B-03F7-4CB7-AC60-13F969BBD2C2}"/>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18</a:t>
            </a:fld>
            <a:endParaRPr lang="en-US">
              <a:solidFill>
                <a:prstClr val="white"/>
              </a:solidFill>
            </a:endParaRPr>
          </a:p>
        </p:txBody>
      </p:sp>
      <p:pic>
        <p:nvPicPr>
          <p:cNvPr id="7" name="Picture 6">
            <a:extLst>
              <a:ext uri="{FF2B5EF4-FFF2-40B4-BE49-F238E27FC236}">
                <a16:creationId xmlns:a16="http://schemas.microsoft.com/office/drawing/2014/main" id="{BECB39CC-CED4-476F-B4E6-C33807A50B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7638" y="3474406"/>
            <a:ext cx="3531473" cy="2814214"/>
          </a:xfrm>
          <a:prstGeom prst="rect">
            <a:avLst/>
          </a:prstGeom>
        </p:spPr>
      </p:pic>
      <p:pic>
        <p:nvPicPr>
          <p:cNvPr id="8" name="Picture 7">
            <a:extLst>
              <a:ext uri="{FF2B5EF4-FFF2-40B4-BE49-F238E27FC236}">
                <a16:creationId xmlns:a16="http://schemas.microsoft.com/office/drawing/2014/main" id="{3226E715-2118-4076-937B-DE2912002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1135" y="993424"/>
            <a:ext cx="3307976" cy="2480982"/>
          </a:xfrm>
          <a:prstGeom prst="rect">
            <a:avLst/>
          </a:prstGeom>
        </p:spPr>
      </p:pic>
      <p:graphicFrame>
        <p:nvGraphicFramePr>
          <p:cNvPr id="9" name="Table 7">
            <a:extLst>
              <a:ext uri="{FF2B5EF4-FFF2-40B4-BE49-F238E27FC236}">
                <a16:creationId xmlns:a16="http://schemas.microsoft.com/office/drawing/2014/main" id="{08CC7814-6059-414F-B1DE-3E6DB843A860}"/>
              </a:ext>
            </a:extLst>
          </p:cNvPr>
          <p:cNvGraphicFramePr>
            <a:graphicFrameLocks noGrp="1"/>
          </p:cNvGraphicFramePr>
          <p:nvPr>
            <p:extLst>
              <p:ext uri="{D42A27DB-BD31-4B8C-83A1-F6EECF244321}">
                <p14:modId xmlns:p14="http://schemas.microsoft.com/office/powerpoint/2010/main" val="2031348018"/>
              </p:ext>
            </p:extLst>
          </p:nvPr>
        </p:nvGraphicFramePr>
        <p:xfrm>
          <a:off x="2080548" y="5176100"/>
          <a:ext cx="4499429" cy="1112520"/>
        </p:xfrm>
        <a:graphic>
          <a:graphicData uri="http://schemas.openxmlformats.org/drawingml/2006/table">
            <a:tbl>
              <a:tblPr firstRow="1" bandRow="1">
                <a:tableStyleId>{5C22544A-7EE6-4342-B048-85BDC9FD1C3A}</a:tableStyleId>
              </a:tblPr>
              <a:tblGrid>
                <a:gridCol w="2288073">
                  <a:extLst>
                    <a:ext uri="{9D8B030D-6E8A-4147-A177-3AD203B41FA5}">
                      <a16:colId xmlns:a16="http://schemas.microsoft.com/office/drawing/2014/main" val="1406658336"/>
                    </a:ext>
                  </a:extLst>
                </a:gridCol>
                <a:gridCol w="2211356">
                  <a:extLst>
                    <a:ext uri="{9D8B030D-6E8A-4147-A177-3AD203B41FA5}">
                      <a16:colId xmlns:a16="http://schemas.microsoft.com/office/drawing/2014/main" val="3313480275"/>
                    </a:ext>
                  </a:extLst>
                </a:gridCol>
              </a:tblGrid>
              <a:tr h="370840">
                <a:tc>
                  <a:txBody>
                    <a:bodyPr/>
                    <a:lstStyle/>
                    <a:p>
                      <a:r>
                        <a:rPr lang="en-US" dirty="0"/>
                        <a:t>Parameter</a:t>
                      </a:r>
                    </a:p>
                  </a:txBody>
                  <a:tcPr/>
                </a:tc>
                <a:tc>
                  <a:txBody>
                    <a:bodyPr/>
                    <a:lstStyle/>
                    <a:p>
                      <a:r>
                        <a:rPr lang="en-US" dirty="0"/>
                        <a:t>Estimation</a:t>
                      </a:r>
                    </a:p>
                  </a:txBody>
                  <a:tcPr/>
                </a:tc>
                <a:extLst>
                  <a:ext uri="{0D108BD9-81ED-4DB2-BD59-A6C34878D82A}">
                    <a16:rowId xmlns:a16="http://schemas.microsoft.com/office/drawing/2014/main" val="1537539270"/>
                  </a:ext>
                </a:extLst>
              </a:tr>
              <a:tr h="370840">
                <a:tc>
                  <a:txBody>
                    <a:bodyPr/>
                    <a:lstStyle/>
                    <a:p>
                      <a:r>
                        <a:rPr lang="en-US" dirty="0"/>
                        <a:t>Read Noise (RMS)</a:t>
                      </a:r>
                    </a:p>
                  </a:txBody>
                  <a:tcPr/>
                </a:tc>
                <a:tc>
                  <a:txBody>
                    <a:bodyPr/>
                    <a:lstStyle/>
                    <a:p>
                      <a:r>
                        <a:rPr lang="en-US" dirty="0"/>
                        <a:t>5.2210 DN (92.798 e</a:t>
                      </a:r>
                      <a:r>
                        <a:rPr lang="en-US" baseline="30000" dirty="0"/>
                        <a:t>-</a:t>
                      </a:r>
                      <a:r>
                        <a:rPr lang="en-US" baseline="0" dirty="0"/>
                        <a:t>)</a:t>
                      </a:r>
                      <a:endParaRPr lang="en-US" dirty="0"/>
                    </a:p>
                  </a:txBody>
                  <a:tcPr/>
                </a:tc>
                <a:extLst>
                  <a:ext uri="{0D108BD9-81ED-4DB2-BD59-A6C34878D82A}">
                    <a16:rowId xmlns:a16="http://schemas.microsoft.com/office/drawing/2014/main" val="784839159"/>
                  </a:ext>
                </a:extLst>
              </a:tr>
              <a:tr h="370840">
                <a:tc>
                  <a:txBody>
                    <a:bodyPr/>
                    <a:lstStyle/>
                    <a:p>
                      <a:r>
                        <a:rPr lang="en-US" dirty="0"/>
                        <a:t>Camera Gain Constant</a:t>
                      </a:r>
                    </a:p>
                  </a:txBody>
                  <a:tcPr/>
                </a:tc>
                <a:tc>
                  <a:txBody>
                    <a:bodyPr/>
                    <a:lstStyle/>
                    <a:p>
                      <a:r>
                        <a:rPr lang="en-US" dirty="0"/>
                        <a:t>17.7740 e</a:t>
                      </a:r>
                      <a:r>
                        <a:rPr lang="en-US" baseline="30000" dirty="0"/>
                        <a:t>-</a:t>
                      </a:r>
                      <a:r>
                        <a:rPr lang="en-US" baseline="0" dirty="0"/>
                        <a:t> DN</a:t>
                      </a:r>
                      <a:r>
                        <a:rPr lang="en-US" baseline="30000" dirty="0"/>
                        <a:t>-1</a:t>
                      </a:r>
                      <a:endParaRPr lang="en-US" dirty="0"/>
                    </a:p>
                  </a:txBody>
                  <a:tcPr/>
                </a:tc>
                <a:extLst>
                  <a:ext uri="{0D108BD9-81ED-4DB2-BD59-A6C34878D82A}">
                    <a16:rowId xmlns:a16="http://schemas.microsoft.com/office/drawing/2014/main" val="1216134094"/>
                  </a:ext>
                </a:extLst>
              </a:tr>
            </a:tbl>
          </a:graphicData>
        </a:graphic>
      </p:graphicFrame>
    </p:spTree>
    <p:extLst>
      <p:ext uri="{BB962C8B-B14F-4D97-AF65-F5344CB8AC3E}">
        <p14:creationId xmlns:p14="http://schemas.microsoft.com/office/powerpoint/2010/main" val="3738153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A03D-299B-4767-A301-7FC9D9DD9FB9}"/>
              </a:ext>
            </a:extLst>
          </p:cNvPr>
          <p:cNvSpPr>
            <a:spLocks noGrp="1"/>
          </p:cNvSpPr>
          <p:nvPr>
            <p:ph type="title"/>
          </p:nvPr>
        </p:nvSpPr>
        <p:spPr/>
        <p:txBody>
          <a:bodyPr/>
          <a:lstStyle/>
          <a:p>
            <a:r>
              <a:rPr lang="en-US" dirty="0"/>
              <a:t>CIC Data</a:t>
            </a:r>
          </a:p>
        </p:txBody>
      </p:sp>
      <p:sp>
        <p:nvSpPr>
          <p:cNvPr id="3" name="Content Placeholder 2">
            <a:extLst>
              <a:ext uri="{FF2B5EF4-FFF2-40B4-BE49-F238E27FC236}">
                <a16:creationId xmlns:a16="http://schemas.microsoft.com/office/drawing/2014/main" id="{C53F7585-B6B8-4467-8E0D-AE0268BF3877}"/>
              </a:ext>
            </a:extLst>
          </p:cNvPr>
          <p:cNvSpPr>
            <a:spLocks noGrp="1"/>
          </p:cNvSpPr>
          <p:nvPr>
            <p:ph idx="1"/>
          </p:nvPr>
        </p:nvSpPr>
        <p:spPr>
          <a:xfrm>
            <a:off x="112889" y="993424"/>
            <a:ext cx="8761673" cy="5295196"/>
          </a:xfrm>
        </p:spPr>
        <p:txBody>
          <a:bodyPr>
            <a:normAutofit/>
          </a:bodyPr>
          <a:lstStyle/>
          <a:p>
            <a:r>
              <a:rPr lang="en-US" dirty="0"/>
              <a:t>Collected 1000 full frames using a set integration time of 0 s and gain of 1000</a:t>
            </a:r>
          </a:p>
          <a:p>
            <a:pPr lvl="1"/>
            <a:r>
              <a:rPr lang="en-US" dirty="0"/>
              <a:t>Effective time of ~120 </a:t>
            </a:r>
            <a:r>
              <a:rPr lang="en-US" dirty="0" err="1"/>
              <a:t>ms</a:t>
            </a:r>
            <a:endParaRPr lang="en-US" dirty="0"/>
          </a:p>
          <a:p>
            <a:pPr lvl="1"/>
            <a:r>
              <a:rPr lang="en-US" dirty="0"/>
              <a:t>Low integration time makes dark current contribution negligible</a:t>
            </a:r>
          </a:p>
          <a:p>
            <a:r>
              <a:rPr lang="en-US" dirty="0"/>
              <a:t>The bias frame subtracted from the CIC data was determined by taking the median pixel value over all 999 frames considered in the analysis</a:t>
            </a:r>
          </a:p>
          <a:p>
            <a:pPr lvl="1"/>
            <a:r>
              <a:rPr lang="en-US" dirty="0"/>
              <a:t>Bias level for the CIC data was significantly different than Bias data collected when gain was set to 0.</a:t>
            </a:r>
          </a:p>
          <a:p>
            <a:pPr lvl="1"/>
            <a:r>
              <a:rPr lang="en-US" dirty="0"/>
              <a:t>Median value was used over the mean to limit the impact of high signal events (muon strikes, amplified CIC electrons)</a:t>
            </a:r>
          </a:p>
          <a:p>
            <a:r>
              <a:rPr lang="en-US" dirty="0"/>
              <a:t>Data collected with cap on and shutter closed</a:t>
            </a:r>
          </a:p>
        </p:txBody>
      </p:sp>
      <p:sp>
        <p:nvSpPr>
          <p:cNvPr id="4" name="Date Placeholder 3">
            <a:extLst>
              <a:ext uri="{FF2B5EF4-FFF2-40B4-BE49-F238E27FC236}">
                <a16:creationId xmlns:a16="http://schemas.microsoft.com/office/drawing/2014/main" id="{1EDAC3E4-2459-4AE8-B21B-AD8EC07AC806}"/>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225178CE-86C0-49D3-8429-88D41D4ECBF5}"/>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62F84709-8DA4-43EF-A034-25FAF6355DE9}"/>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19</a:t>
            </a:fld>
            <a:endParaRPr lang="en-US">
              <a:solidFill>
                <a:prstClr val="white"/>
              </a:solidFill>
            </a:endParaRPr>
          </a:p>
        </p:txBody>
      </p:sp>
      <p:pic>
        <p:nvPicPr>
          <p:cNvPr id="9" name="Picture 8">
            <a:extLst>
              <a:ext uri="{FF2B5EF4-FFF2-40B4-BE49-F238E27FC236}">
                <a16:creationId xmlns:a16="http://schemas.microsoft.com/office/drawing/2014/main" id="{7C8CF535-E37F-4EA7-B896-FE3C55F5A778}"/>
              </a:ext>
            </a:extLst>
          </p:cNvPr>
          <p:cNvPicPr>
            <a:picLocks noChangeAspect="1"/>
          </p:cNvPicPr>
          <p:nvPr/>
        </p:nvPicPr>
        <p:blipFill>
          <a:blip r:embed="rId2"/>
          <a:stretch>
            <a:fillRect/>
          </a:stretch>
        </p:blipFill>
        <p:spPr>
          <a:xfrm>
            <a:off x="8874563" y="993424"/>
            <a:ext cx="3204548" cy="2646247"/>
          </a:xfrm>
          <a:prstGeom prst="rect">
            <a:avLst/>
          </a:prstGeom>
        </p:spPr>
      </p:pic>
      <p:pic>
        <p:nvPicPr>
          <p:cNvPr id="10" name="Picture 9">
            <a:extLst>
              <a:ext uri="{FF2B5EF4-FFF2-40B4-BE49-F238E27FC236}">
                <a16:creationId xmlns:a16="http://schemas.microsoft.com/office/drawing/2014/main" id="{D3665ED2-2718-46A8-BB7D-730147382E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74564" y="3639670"/>
            <a:ext cx="3204548" cy="2689071"/>
          </a:xfrm>
          <a:prstGeom prst="rect">
            <a:avLst/>
          </a:prstGeom>
        </p:spPr>
      </p:pic>
    </p:spTree>
    <p:extLst>
      <p:ext uri="{BB962C8B-B14F-4D97-AF65-F5344CB8AC3E}">
        <p14:creationId xmlns:p14="http://schemas.microsoft.com/office/powerpoint/2010/main" val="190009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E2290-185F-4BE0-A2E6-078AEFD0A86C}"/>
              </a:ext>
            </a:extLst>
          </p:cNvPr>
          <p:cNvSpPr>
            <a:spLocks noGrp="1"/>
          </p:cNvSpPr>
          <p:nvPr>
            <p:ph type="title"/>
          </p:nvPr>
        </p:nvSpPr>
        <p:spPr/>
        <p:txBody>
          <a:bodyPr/>
          <a:lstStyle/>
          <a:p>
            <a:r>
              <a:rPr lang="en-US" dirty="0"/>
              <a:t>Model Overview</a:t>
            </a:r>
          </a:p>
        </p:txBody>
      </p:sp>
      <p:sp>
        <p:nvSpPr>
          <p:cNvPr id="3" name="Content Placeholder 2">
            <a:extLst>
              <a:ext uri="{FF2B5EF4-FFF2-40B4-BE49-F238E27FC236}">
                <a16:creationId xmlns:a16="http://schemas.microsoft.com/office/drawing/2014/main" id="{D6F19C4C-B2E6-45C8-A077-5A14EE5F0133}"/>
              </a:ext>
            </a:extLst>
          </p:cNvPr>
          <p:cNvSpPr>
            <a:spLocks noGrp="1"/>
          </p:cNvSpPr>
          <p:nvPr>
            <p:ph idx="1"/>
          </p:nvPr>
        </p:nvSpPr>
        <p:spPr>
          <a:xfrm>
            <a:off x="112889" y="993424"/>
            <a:ext cx="3347407" cy="5295196"/>
          </a:xfrm>
        </p:spPr>
        <p:txBody>
          <a:bodyPr>
            <a:normAutofit fontScale="92500" lnSpcReduction="20000"/>
          </a:bodyPr>
          <a:lstStyle/>
          <a:p>
            <a:r>
              <a:rPr lang="en-US" dirty="0"/>
              <a:t>(EM)CCD model has been implemented in MATLAB to simulate detector operations at high fidelity</a:t>
            </a:r>
          </a:p>
          <a:p>
            <a:pPr lvl="1"/>
            <a:r>
              <a:rPr lang="en-US" dirty="0"/>
              <a:t>Charge Generation</a:t>
            </a:r>
          </a:p>
          <a:p>
            <a:pPr lvl="1"/>
            <a:r>
              <a:rPr lang="en-US" dirty="0"/>
              <a:t>Charge Collection</a:t>
            </a:r>
          </a:p>
          <a:p>
            <a:pPr lvl="1"/>
            <a:r>
              <a:rPr lang="en-US" dirty="0"/>
              <a:t>Charge Transfer</a:t>
            </a:r>
          </a:p>
          <a:p>
            <a:pPr lvl="1"/>
            <a:r>
              <a:rPr lang="en-US" dirty="0"/>
              <a:t>Charge Measurement</a:t>
            </a:r>
          </a:p>
          <a:p>
            <a:pPr lvl="1"/>
            <a:r>
              <a:rPr lang="en-US" dirty="0"/>
              <a:t>Noise Processes</a:t>
            </a:r>
          </a:p>
          <a:p>
            <a:r>
              <a:rPr lang="en-US" dirty="0"/>
              <a:t>The detector is modelled at the individual pixel level</a:t>
            </a:r>
          </a:p>
          <a:p>
            <a:pPr lvl="1"/>
            <a:r>
              <a:rPr lang="en-US" dirty="0"/>
              <a:t>Modelling of pixel level defects</a:t>
            </a:r>
          </a:p>
          <a:p>
            <a:pPr lvl="1"/>
            <a:r>
              <a:rPr lang="en-US" dirty="0"/>
              <a:t>Explicit definition and execution of read-out sequences</a:t>
            </a:r>
          </a:p>
        </p:txBody>
      </p:sp>
      <p:sp>
        <p:nvSpPr>
          <p:cNvPr id="4" name="Date Placeholder 3">
            <a:extLst>
              <a:ext uri="{FF2B5EF4-FFF2-40B4-BE49-F238E27FC236}">
                <a16:creationId xmlns:a16="http://schemas.microsoft.com/office/drawing/2014/main" id="{3819911B-BBB3-484C-9CE8-0CA42D978FEE}"/>
              </a:ext>
            </a:extLst>
          </p:cNvPr>
          <p:cNvSpPr>
            <a:spLocks noGrp="1"/>
          </p:cNvSpPr>
          <p:nvPr>
            <p:ph type="dt" sz="half" idx="10"/>
          </p:nvPr>
        </p:nvSpPr>
        <p:spPr/>
        <p:txBody>
          <a:bodyPr/>
          <a:lstStyle/>
          <a:p>
            <a:pPr>
              <a:defRPr/>
            </a:pPr>
            <a:fld id="{80037ED8-2703-4C17-8723-D05CA0D1E129}"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C4AFDDBF-DE9F-425B-993E-A8292C256103}"/>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D292B012-37EA-4E99-859E-C516EEA9FA20}"/>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a:t>
            </a:fld>
            <a:endParaRPr lang="en-US">
              <a:solidFill>
                <a:prstClr val="white"/>
              </a:solidFill>
            </a:endParaRPr>
          </a:p>
        </p:txBody>
      </p:sp>
      <p:pic>
        <p:nvPicPr>
          <p:cNvPr id="9" name="Picture 8">
            <a:extLst>
              <a:ext uri="{FF2B5EF4-FFF2-40B4-BE49-F238E27FC236}">
                <a16:creationId xmlns:a16="http://schemas.microsoft.com/office/drawing/2014/main" id="{EFADFF99-5447-46D1-A550-685A18CD6EB0}"/>
              </a:ext>
            </a:extLst>
          </p:cNvPr>
          <p:cNvPicPr>
            <a:picLocks noChangeAspect="1"/>
          </p:cNvPicPr>
          <p:nvPr/>
        </p:nvPicPr>
        <p:blipFill>
          <a:blip r:embed="rId2"/>
          <a:stretch>
            <a:fillRect/>
          </a:stretch>
        </p:blipFill>
        <p:spPr>
          <a:xfrm>
            <a:off x="3460296" y="1218869"/>
            <a:ext cx="8618815" cy="4420262"/>
          </a:xfrm>
          <a:prstGeom prst="rect">
            <a:avLst/>
          </a:prstGeom>
        </p:spPr>
      </p:pic>
    </p:spTree>
    <p:extLst>
      <p:ext uri="{BB962C8B-B14F-4D97-AF65-F5344CB8AC3E}">
        <p14:creationId xmlns:p14="http://schemas.microsoft.com/office/powerpoint/2010/main" val="1135829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99187-9F5E-4BCF-8DBD-706312B18395}"/>
              </a:ext>
            </a:extLst>
          </p:cNvPr>
          <p:cNvSpPr>
            <a:spLocks noGrp="1"/>
          </p:cNvSpPr>
          <p:nvPr>
            <p:ph type="title"/>
          </p:nvPr>
        </p:nvSpPr>
        <p:spPr/>
        <p:txBody>
          <a:bodyPr/>
          <a:lstStyle/>
          <a:p>
            <a:r>
              <a:rPr lang="en-US" dirty="0"/>
              <a:t>CIC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3131BC-480C-42BC-B94E-8BD879EF9667}"/>
                  </a:ext>
                </a:extLst>
              </p:cNvPr>
              <p:cNvSpPr>
                <a:spLocks noGrp="1"/>
              </p:cNvSpPr>
              <p:nvPr>
                <p:ph idx="1"/>
              </p:nvPr>
            </p:nvSpPr>
            <p:spPr>
              <a:xfrm>
                <a:off x="112889" y="993424"/>
                <a:ext cx="7579473" cy="5295196"/>
              </a:xfrm>
            </p:spPr>
            <p:txBody>
              <a:bodyPr>
                <a:normAutofit fontScale="62500" lnSpcReduction="20000"/>
              </a:bodyPr>
              <a:lstStyle/>
              <a:p>
                <a:r>
                  <a:rPr lang="en-US" dirty="0"/>
                  <a:t>The CIC rate is found using the technique described in “Extreme Faint Flux Imaging with an EMCCD” by Daigle et al., 2009</a:t>
                </a:r>
              </a:p>
              <a:p>
                <a:pPr lvl="1"/>
                <a:r>
                  <a:rPr lang="en-US" dirty="0"/>
                  <a:t>Output of the gain register is described by a PDF</a:t>
                </a:r>
              </a:p>
              <a:p>
                <a:pPr lvl="1"/>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𝑛</m:t>
                            </m:r>
                            <m:r>
                              <a:rPr lang="en-US" b="0" i="1" smtClean="0">
                                <a:latin typeface="Cambria Math" panose="02040503050406030204" pitchFamily="18" charset="0"/>
                              </a:rPr>
                              <m:t>−1</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𝐺</m:t>
                                    </m:r>
                                  </m:den>
                                </m:f>
                              </m:e>
                            </m:d>
                          </m:e>
                        </m:func>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𝑛</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den>
                    </m:f>
                  </m:oMath>
                </a14:m>
                <a:endParaRPr lang="en-US" dirty="0"/>
              </a:p>
              <a:p>
                <a:pPr lvl="2"/>
                <a:r>
                  <a:rPr lang="en-US" i="1" dirty="0"/>
                  <a:t>x</a:t>
                </a:r>
                <a:r>
                  <a:rPr lang="en-US" dirty="0"/>
                  <a:t>: Output of the gain register</a:t>
                </a:r>
              </a:p>
              <a:p>
                <a:pPr lvl="2"/>
                <a:r>
                  <a:rPr lang="en-US" i="1" dirty="0"/>
                  <a:t>n</a:t>
                </a:r>
                <a:r>
                  <a:rPr lang="en-US" dirty="0"/>
                  <a:t>: Input to the gain register</a:t>
                </a:r>
              </a:p>
              <a:p>
                <a:pPr lvl="2"/>
                <a:r>
                  <a:rPr lang="en-US" i="1" dirty="0"/>
                  <a:t>G</a:t>
                </a:r>
                <a:r>
                  <a:rPr lang="en-US" dirty="0"/>
                  <a:t>: Mean gain</a:t>
                </a:r>
              </a:p>
              <a:p>
                <a:pPr lvl="2"/>
                <a:r>
                  <a:rPr lang="en-US" dirty="0"/>
                  <a:t>When </a:t>
                </a:r>
                <a:r>
                  <a:rPr lang="en-US" i="1" dirty="0"/>
                  <a:t>n</a:t>
                </a:r>
                <a:r>
                  <a:rPr lang="en-US" dirty="0"/>
                  <a:t> = 1, this simplifies to the exponential distribution function</a:t>
                </a:r>
              </a:p>
              <a:p>
                <a:pPr lvl="1"/>
                <a:r>
                  <a:rPr lang="en-US" dirty="0"/>
                  <a:t>Use the data between 6 and 20 times the read noise to fit the data to exponential distribution function</a:t>
                </a:r>
              </a:p>
              <a:p>
                <a:pPr lvl="2"/>
                <a:r>
                  <a:rPr lang="en-US" dirty="0"/>
                  <a:t>Avoid impact of read noise</a:t>
                </a:r>
              </a:p>
              <a:p>
                <a:pPr lvl="2"/>
                <a:r>
                  <a:rPr lang="en-US" dirty="0"/>
                  <a:t>Also allows the gain to be determined</a:t>
                </a:r>
              </a:p>
              <a:p>
                <a:pPr lvl="1"/>
                <a:r>
                  <a:rPr lang="en-US" dirty="0"/>
                  <a:t>Can determine the CIC rate through:</a:t>
                </a:r>
              </a:p>
              <a:p>
                <a:pPr lvl="2"/>
                <a14:m>
                  <m:oMath xmlns:m="http://schemas.openxmlformats.org/officeDocument/2006/math">
                    <m:r>
                      <a:rPr lang="en-US" b="0" i="1" smtClean="0">
                        <a:latin typeface="Cambria Math" panose="02040503050406030204" pitchFamily="18" charset="0"/>
                      </a:rPr>
                      <m:t>𝐶𝐼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𝑟𝑎𝑡𝑒</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6</m:t>
                            </m:r>
                            <m:r>
                              <a:rPr lang="en-US" b="0" i="1" smtClean="0">
                                <a:latin typeface="Cambria Math" panose="02040503050406030204" pitchFamily="18" charset="0"/>
                              </a:rPr>
                              <m:t>𝜎</m:t>
                            </m:r>
                            <m:r>
                              <a:rPr lang="en-US" b="0" i="1" smtClean="0">
                                <a:latin typeface="Cambria Math" panose="02040503050406030204" pitchFamily="18" charset="0"/>
                              </a:rPr>
                              <m:t>→20</m:t>
                            </m:r>
                            <m:r>
                              <a:rPr lang="en-US" b="0" i="1" smtClean="0">
                                <a:latin typeface="Cambria Math" panose="02040503050406030204" pitchFamily="18" charset="0"/>
                              </a:rPr>
                              <m:t>𝜎</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𝑓𝑟𝑎𝑚𝑒𝑠</m:t>
                            </m:r>
                          </m:sub>
                        </m:sSub>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6</m:t>
                            </m:r>
                            <m:r>
                              <a:rPr lang="en-US" b="0" i="1" smtClean="0">
                                <a:latin typeface="Cambria Math" panose="02040503050406030204" pitchFamily="18" charset="0"/>
                              </a:rPr>
                              <m:t>𝜎</m:t>
                            </m:r>
                          </m:sub>
                          <m:sup>
                            <m:r>
                              <a:rPr lang="en-US" b="0" i="1" smtClean="0">
                                <a:latin typeface="Cambria Math" panose="02040503050406030204" pitchFamily="18" charset="0"/>
                              </a:rPr>
                              <m:t>20</m:t>
                            </m:r>
                            <m:r>
                              <a:rPr lang="en-US" b="0" i="1" smtClean="0">
                                <a:latin typeface="Cambria Math" panose="02040503050406030204" pitchFamily="18" charset="0"/>
                              </a:rPr>
                              <m:t>𝜎</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𝑑𝑥</m:t>
                            </m:r>
                          </m:e>
                        </m:nary>
                      </m:den>
                    </m:f>
                  </m:oMath>
                </a14:m>
                <a:endParaRPr lang="en-US" dirty="0"/>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6</m:t>
                        </m:r>
                        <m:r>
                          <a:rPr lang="en-US" b="0" i="1" smtClean="0">
                            <a:latin typeface="Cambria Math" panose="02040503050406030204" pitchFamily="18" charset="0"/>
                          </a:rPr>
                          <m:t>𝜎</m:t>
                        </m:r>
                        <m:r>
                          <a:rPr lang="en-US" b="0" i="1" smtClean="0">
                            <a:latin typeface="Cambria Math" panose="02040503050406030204" pitchFamily="18" charset="0"/>
                          </a:rPr>
                          <m:t>→20</m:t>
                        </m:r>
                        <m:r>
                          <a:rPr lang="en-US" b="0" i="1" smtClean="0">
                            <a:latin typeface="Cambria Math" panose="02040503050406030204" pitchFamily="18" charset="0"/>
                          </a:rPr>
                          <m:t>𝜎</m:t>
                        </m:r>
                      </m:sub>
                    </m:sSub>
                  </m:oMath>
                </a14:m>
                <a:r>
                  <a:rPr lang="en-US" dirty="0"/>
                  <a:t> is the count between 6 and 20 times the read noise RMS value</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𝑓𝑟𝑎𝑚𝑒𝑠</m:t>
                        </m:r>
                      </m:sub>
                    </m:sSub>
                  </m:oMath>
                </a14:m>
                <a:r>
                  <a:rPr lang="en-US" dirty="0"/>
                  <a:t> is the number of frames within the data set</a:t>
                </a:r>
              </a:p>
              <a:p>
                <a:pPr lvl="2"/>
                <a14:m>
                  <m:oMath xmlns:m="http://schemas.openxmlformats.org/officeDocument/2006/math">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6</m:t>
                        </m:r>
                        <m:r>
                          <a:rPr lang="en-US" b="0" i="1" smtClean="0">
                            <a:latin typeface="Cambria Math" panose="02040503050406030204" pitchFamily="18" charset="0"/>
                          </a:rPr>
                          <m:t>𝜎</m:t>
                        </m:r>
                      </m:sub>
                      <m:sup>
                        <m:r>
                          <a:rPr lang="en-US" b="0" i="1" smtClean="0">
                            <a:latin typeface="Cambria Math" panose="02040503050406030204" pitchFamily="18" charset="0"/>
                          </a:rPr>
                          <m:t>20</m:t>
                        </m:r>
                        <m:r>
                          <a:rPr lang="en-US" b="0" i="1" smtClean="0">
                            <a:latin typeface="Cambria Math" panose="02040503050406030204" pitchFamily="18" charset="0"/>
                          </a:rPr>
                          <m:t>𝜎</m:t>
                        </m:r>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𝐺</m:t>
                            </m:r>
                          </m:e>
                        </m:d>
                        <m:r>
                          <a:rPr lang="en-US" b="0" i="1" smtClean="0">
                            <a:latin typeface="Cambria Math" panose="02040503050406030204" pitchFamily="18" charset="0"/>
                          </a:rPr>
                          <m:t>𝑑𝑥</m:t>
                        </m:r>
                      </m:e>
                    </m:nary>
                  </m:oMath>
                </a14:m>
                <a:r>
                  <a:rPr lang="en-US" dirty="0"/>
                  <a:t> is the portion of the CIC expected to be between 6 and 20 times the read noise. Note that for these integration limits, and assuming that n = 1, this simplifies to </a:t>
                </a:r>
                <a14:m>
                  <m:oMath xmlns:m="http://schemas.openxmlformats.org/officeDocument/2006/math">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r>
                          <a:rPr lang="en-US" b="0" i="1" smtClean="0">
                            <a:latin typeface="Cambria Math" panose="02040503050406030204" pitchFamily="18" charset="0"/>
                          </a:rPr>
                          <m:t>𝜎</m:t>
                        </m:r>
                      </m:num>
                      <m:den>
                        <m:r>
                          <a:rPr lang="en-US" b="0" i="1" smtClean="0">
                            <a:latin typeface="Cambria Math" panose="02040503050406030204" pitchFamily="18" charset="0"/>
                          </a:rPr>
                          <m:t>𝐺</m:t>
                        </m:r>
                      </m:den>
                    </m:f>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14</m:t>
                                </m:r>
                                <m:r>
                                  <a:rPr lang="en-US" b="0" i="1" smtClean="0">
                                    <a:latin typeface="Cambria Math" panose="02040503050406030204" pitchFamily="18" charset="0"/>
                                  </a:rPr>
                                  <m:t>𝜎</m:t>
                                </m:r>
                              </m:num>
                              <m:den>
                                <m:r>
                                  <a:rPr lang="en-US" b="0" i="1" smtClean="0">
                                    <a:latin typeface="Cambria Math" panose="02040503050406030204" pitchFamily="18" charset="0"/>
                                  </a:rPr>
                                  <m:t>𝐺</m:t>
                                </m:r>
                              </m:den>
                            </m:f>
                          </m:e>
                        </m:d>
                      </m:e>
                    </m:func>
                    <m:r>
                      <a:rPr lang="en-US" b="0" i="1" smtClean="0">
                        <a:latin typeface="Cambria Math" panose="02040503050406030204" pitchFamily="18" charset="0"/>
                      </a:rPr>
                      <m:t>)</m:t>
                    </m:r>
                  </m:oMath>
                </a14:m>
                <a:endParaRPr lang="en-US" dirty="0"/>
              </a:p>
              <a:p>
                <a:pPr lvl="2"/>
                <a14:m>
                  <m:oMath xmlns:m="http://schemas.openxmlformats.org/officeDocument/2006/math">
                    <m:r>
                      <a:rPr lang="en-US" b="0" i="1" smtClean="0">
                        <a:latin typeface="Cambria Math" panose="02040503050406030204" pitchFamily="18" charset="0"/>
                      </a:rPr>
                      <m:t>𝐶𝐼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𝑟𝑎𝑡𝑒</m:t>
                        </m:r>
                      </m:sub>
                    </m:sSub>
                  </m:oMath>
                </a14:m>
                <a:r>
                  <a:rPr lang="en-US" dirty="0"/>
                  <a:t> is in DN pixel</a:t>
                </a:r>
                <a:r>
                  <a:rPr lang="en-US" baseline="30000" dirty="0"/>
                  <a:t>-1</a:t>
                </a:r>
                <a:r>
                  <a:rPr lang="en-US" dirty="0"/>
                  <a:t> fr</a:t>
                </a:r>
                <a:r>
                  <a:rPr lang="en-US" baseline="30000" dirty="0"/>
                  <a:t>-1</a:t>
                </a:r>
                <a:r>
                  <a:rPr lang="en-US" dirty="0"/>
                  <a:t>. Apply the camera gain constant to get into terms of e</a:t>
                </a:r>
                <a:r>
                  <a:rPr lang="en-US" baseline="30000" dirty="0"/>
                  <a:t>-</a:t>
                </a:r>
                <a:endParaRPr lang="en-US" dirty="0"/>
              </a:p>
              <a:p>
                <a:r>
                  <a:rPr lang="en-US" b="1" dirty="0"/>
                  <a:t>Determined CIC rate of 0.0031 e</a:t>
                </a:r>
                <a:r>
                  <a:rPr lang="en-US" b="1" baseline="30000" dirty="0"/>
                  <a:t>-</a:t>
                </a:r>
                <a:r>
                  <a:rPr lang="en-US" b="1" dirty="0"/>
                  <a:t> pix</a:t>
                </a:r>
                <a:r>
                  <a:rPr lang="en-US" b="1" baseline="30000" dirty="0"/>
                  <a:t>-1</a:t>
                </a:r>
                <a:r>
                  <a:rPr lang="en-US" b="1" dirty="0"/>
                  <a:t> fr</a:t>
                </a:r>
                <a:r>
                  <a:rPr lang="en-US" b="1" baseline="30000" dirty="0"/>
                  <a:t>-1</a:t>
                </a:r>
              </a:p>
              <a:p>
                <a:pPr lvl="1"/>
                <a:r>
                  <a:rPr lang="en-US" b="1" dirty="0"/>
                  <a:t>Compare with 0.002 e</a:t>
                </a:r>
                <a:r>
                  <a:rPr lang="en-US" b="1" baseline="30000" dirty="0"/>
                  <a:t>-</a:t>
                </a:r>
                <a:r>
                  <a:rPr lang="en-US" b="1" dirty="0"/>
                  <a:t> pixel</a:t>
                </a:r>
                <a:r>
                  <a:rPr lang="en-US" b="1" baseline="30000" dirty="0"/>
                  <a:t>-1</a:t>
                </a:r>
                <a:r>
                  <a:rPr lang="en-US" b="1" dirty="0"/>
                  <a:t> fr</a:t>
                </a:r>
                <a:r>
                  <a:rPr lang="en-US" b="1" baseline="30000" dirty="0"/>
                  <a:t>-1</a:t>
                </a:r>
                <a:r>
                  <a:rPr lang="en-US" b="1" dirty="0"/>
                  <a:t> given in the EM N2 datasheet for same temperature, gain, horizontal frequency parameters</a:t>
                </a:r>
              </a:p>
              <a:p>
                <a:r>
                  <a:rPr lang="en-US" b="1" dirty="0"/>
                  <a:t>Gain estimate from model fitting: 995.382</a:t>
                </a:r>
                <a:endParaRPr lang="en-US" dirty="0"/>
              </a:p>
            </p:txBody>
          </p:sp>
        </mc:Choice>
        <mc:Fallback xmlns="">
          <p:sp>
            <p:nvSpPr>
              <p:cNvPr id="3" name="Content Placeholder 2">
                <a:extLst>
                  <a:ext uri="{FF2B5EF4-FFF2-40B4-BE49-F238E27FC236}">
                    <a16:creationId xmlns:a16="http://schemas.microsoft.com/office/drawing/2014/main" id="{F03131BC-480C-42BC-B94E-8BD879EF9667}"/>
                  </a:ext>
                </a:extLst>
              </p:cNvPr>
              <p:cNvSpPr>
                <a:spLocks noGrp="1" noRot="1" noChangeAspect="1" noMove="1" noResize="1" noEditPoints="1" noAdjustHandles="1" noChangeArrowheads="1" noChangeShapeType="1" noTextEdit="1"/>
              </p:cNvSpPr>
              <p:nvPr>
                <p:ph idx="1"/>
              </p:nvPr>
            </p:nvSpPr>
            <p:spPr>
              <a:xfrm>
                <a:off x="112889" y="993424"/>
                <a:ext cx="7579473" cy="5295196"/>
              </a:xfrm>
              <a:blipFill>
                <a:blip r:embed="rId2"/>
                <a:stretch>
                  <a:fillRect l="-322" t="-1496" r="-96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8BB5CF57-04C5-4916-8FC3-4FC5DD729B54}"/>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FFF0651-478F-41EC-9A08-ACD0E95F3155}"/>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F366E578-B032-498F-91C9-51BBE996B224}"/>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20</a:t>
            </a:fld>
            <a:endParaRPr lang="en-US">
              <a:solidFill>
                <a:prstClr val="white"/>
              </a:solidFill>
            </a:endParaRPr>
          </a:p>
        </p:txBody>
      </p:sp>
      <p:pic>
        <p:nvPicPr>
          <p:cNvPr id="7" name="Picture 6">
            <a:extLst>
              <a:ext uri="{FF2B5EF4-FFF2-40B4-BE49-F238E27FC236}">
                <a16:creationId xmlns:a16="http://schemas.microsoft.com/office/drawing/2014/main" id="{EC94AE63-96FC-40CD-87E9-A329970CB3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21971" y="1038228"/>
            <a:ext cx="3720457" cy="3079847"/>
          </a:xfrm>
          <a:prstGeom prst="rect">
            <a:avLst/>
          </a:prstGeom>
        </p:spPr>
      </p:pic>
      <p:sp>
        <p:nvSpPr>
          <p:cNvPr id="8" name="TextBox 7">
            <a:extLst>
              <a:ext uri="{FF2B5EF4-FFF2-40B4-BE49-F238E27FC236}">
                <a16:creationId xmlns:a16="http://schemas.microsoft.com/office/drawing/2014/main" id="{C734FA1A-9DC2-4BF5-9F8C-020EA840066A}"/>
              </a:ext>
            </a:extLst>
          </p:cNvPr>
          <p:cNvSpPr txBox="1"/>
          <p:nvPr/>
        </p:nvSpPr>
        <p:spPr>
          <a:xfrm>
            <a:off x="7692364" y="4073270"/>
            <a:ext cx="4386747" cy="954107"/>
          </a:xfrm>
          <a:prstGeom prst="rect">
            <a:avLst/>
          </a:prstGeom>
          <a:noFill/>
          <a:ln>
            <a:solidFill>
              <a:schemeClr val="tx1"/>
            </a:solidFill>
          </a:ln>
        </p:spPr>
        <p:txBody>
          <a:bodyPr wrap="square" rtlCol="0">
            <a:spAutoFit/>
          </a:bodyPr>
          <a:lstStyle/>
          <a:p>
            <a:pPr algn="just"/>
            <a:r>
              <a:rPr lang="en-US" sz="1400" b="1" dirty="0">
                <a:solidFill>
                  <a:srgbClr val="C00000"/>
                </a:solidFill>
              </a:rPr>
              <a:t>Note:</a:t>
            </a:r>
            <a:r>
              <a:rPr lang="en-US" sz="1400" dirty="0">
                <a:solidFill>
                  <a:srgbClr val="C00000"/>
                </a:solidFill>
              </a:rPr>
              <a:t> </a:t>
            </a:r>
            <a:r>
              <a:rPr lang="en-US" sz="1400" dirty="0"/>
              <a:t>The derived CIC rate is well below the 0.2 event pixel</a:t>
            </a:r>
            <a:r>
              <a:rPr lang="en-US" sz="1400" baseline="30000" dirty="0"/>
              <a:t>-1</a:t>
            </a:r>
            <a:r>
              <a:rPr lang="en-US" sz="1400" dirty="0"/>
              <a:t> fr</a:t>
            </a:r>
            <a:r>
              <a:rPr lang="en-US" sz="1400" baseline="30000" dirty="0"/>
              <a:t>-1</a:t>
            </a:r>
            <a:r>
              <a:rPr lang="en-US" sz="1400" dirty="0"/>
              <a:t> limit for minimizing coincidence losses in photon counting, so the assumption of </a:t>
            </a:r>
            <a:r>
              <a:rPr lang="en-US" sz="1400" i="1" dirty="0"/>
              <a:t>n</a:t>
            </a:r>
            <a:r>
              <a:rPr lang="en-US" sz="1400" dirty="0"/>
              <a:t> = 1 is appropriate.</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502D5C-C241-4F01-81ED-C3AA6431ECCD}"/>
                  </a:ext>
                </a:extLst>
              </p:cNvPr>
              <p:cNvSpPr txBox="1"/>
              <p:nvPr/>
            </p:nvSpPr>
            <p:spPr>
              <a:xfrm>
                <a:off x="7692363" y="5027377"/>
                <a:ext cx="4386748" cy="1261243"/>
              </a:xfrm>
              <a:prstGeom prst="rect">
                <a:avLst/>
              </a:prstGeom>
              <a:noFill/>
              <a:ln>
                <a:solidFill>
                  <a:schemeClr val="tx1"/>
                </a:solidFill>
              </a:ln>
            </p:spPr>
            <p:txBody>
              <a:bodyPr wrap="square" rtlCol="0">
                <a:spAutoFit/>
              </a:bodyPr>
              <a:lstStyle/>
              <a:p>
                <a:r>
                  <a:rPr lang="en-US" sz="1400" b="1" dirty="0">
                    <a:solidFill>
                      <a:srgbClr val="C00000"/>
                    </a:solidFill>
                  </a:rPr>
                  <a:t>Note:</a:t>
                </a:r>
                <a:r>
                  <a:rPr lang="en-US" sz="1400" dirty="0"/>
                  <a:t> Simply applying photon counting will yield  an undercount of the CIC (in this case, 0.0019 e</a:t>
                </a:r>
                <a:r>
                  <a:rPr lang="en-US" sz="1400" baseline="30000" dirty="0"/>
                  <a:t>-</a:t>
                </a:r>
                <a:r>
                  <a:rPr lang="en-US" sz="1400" dirty="0"/>
                  <a:t> pixel</a:t>
                </a:r>
                <a:r>
                  <a:rPr lang="en-US" sz="1400" baseline="30000" dirty="0"/>
                  <a:t>-1</a:t>
                </a:r>
                <a:r>
                  <a:rPr lang="en-US" sz="1400" dirty="0"/>
                  <a:t> fr</a:t>
                </a:r>
                <a:r>
                  <a:rPr lang="en-US" sz="1400" baseline="30000" dirty="0"/>
                  <a:t>-1</a:t>
                </a:r>
                <a:r>
                  <a:rPr lang="en-US" sz="1400" dirty="0"/>
                  <a:t>), as a large portion of it is buried in the read noise. Applying the detection probability of 61% for </a:t>
                </a:r>
                <a14:m>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𝐺</m:t>
                        </m:r>
                      </m:num>
                      <m:den>
                        <m:r>
                          <a:rPr lang="en-US" sz="1400" b="0" i="1" smtClean="0">
                            <a:latin typeface="Cambria Math" panose="02040503050406030204" pitchFamily="18" charset="0"/>
                          </a:rPr>
                          <m:t>𝜎</m:t>
                        </m:r>
                      </m:den>
                    </m:f>
                    <m:r>
                      <a:rPr lang="en-US" sz="1400" b="0" i="1" smtClean="0">
                        <a:latin typeface="Cambria Math" panose="02040503050406030204" pitchFamily="18" charset="0"/>
                      </a:rPr>
                      <m:t>=10</m:t>
                    </m:r>
                  </m:oMath>
                </a14:m>
                <a:r>
                  <a:rPr lang="en-US" sz="1400" dirty="0"/>
                  <a:t>, retrieves the correct estimate.</a:t>
                </a:r>
              </a:p>
            </p:txBody>
          </p:sp>
        </mc:Choice>
        <mc:Fallback xmlns="">
          <p:sp>
            <p:nvSpPr>
              <p:cNvPr id="9" name="TextBox 8">
                <a:extLst>
                  <a:ext uri="{FF2B5EF4-FFF2-40B4-BE49-F238E27FC236}">
                    <a16:creationId xmlns:a16="http://schemas.microsoft.com/office/drawing/2014/main" id="{08502D5C-C241-4F01-81ED-C3AA6431ECCD}"/>
                  </a:ext>
                </a:extLst>
              </p:cNvPr>
              <p:cNvSpPr txBox="1">
                <a:spLocks noRot="1" noChangeAspect="1" noMove="1" noResize="1" noEditPoints="1" noAdjustHandles="1" noChangeArrowheads="1" noChangeShapeType="1" noTextEdit="1"/>
              </p:cNvSpPr>
              <p:nvPr/>
            </p:nvSpPr>
            <p:spPr>
              <a:xfrm>
                <a:off x="7692363" y="5027377"/>
                <a:ext cx="4386748" cy="1261243"/>
              </a:xfrm>
              <a:prstGeom prst="rect">
                <a:avLst/>
              </a:prstGeom>
              <a:blipFill>
                <a:blip r:embed="rId4"/>
                <a:stretch>
                  <a:fillRect l="-277" t="-478" b="-3349"/>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432096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43AF2-E67F-4DF5-885A-333CA00CBEC1}"/>
              </a:ext>
            </a:extLst>
          </p:cNvPr>
          <p:cNvSpPr>
            <a:spLocks noGrp="1"/>
          </p:cNvSpPr>
          <p:nvPr>
            <p:ph type="title"/>
          </p:nvPr>
        </p:nvSpPr>
        <p:spPr/>
        <p:txBody>
          <a:bodyPr/>
          <a:lstStyle/>
          <a:p>
            <a:r>
              <a:rPr lang="en-US" dirty="0"/>
              <a:t>Dark Current Data</a:t>
            </a:r>
          </a:p>
        </p:txBody>
      </p:sp>
      <p:sp>
        <p:nvSpPr>
          <p:cNvPr id="3" name="Content Placeholder 2">
            <a:extLst>
              <a:ext uri="{FF2B5EF4-FFF2-40B4-BE49-F238E27FC236}">
                <a16:creationId xmlns:a16="http://schemas.microsoft.com/office/drawing/2014/main" id="{5CB789BB-C5DF-4315-871D-7E62B3436843}"/>
              </a:ext>
            </a:extLst>
          </p:cNvPr>
          <p:cNvSpPr>
            <a:spLocks noGrp="1"/>
          </p:cNvSpPr>
          <p:nvPr>
            <p:ph idx="1"/>
          </p:nvPr>
        </p:nvSpPr>
        <p:spPr>
          <a:xfrm>
            <a:off x="112889" y="993424"/>
            <a:ext cx="8437892" cy="5295196"/>
          </a:xfrm>
        </p:spPr>
        <p:txBody>
          <a:bodyPr>
            <a:normAutofit fontScale="92500" lnSpcReduction="20000"/>
          </a:bodyPr>
          <a:lstStyle/>
          <a:p>
            <a:r>
              <a:rPr lang="en-US" dirty="0"/>
              <a:t>Collected 144 full frames using a set integration time of 100 s and a gain of 1000</a:t>
            </a:r>
          </a:p>
          <a:p>
            <a:pPr lvl="1"/>
            <a:r>
              <a:rPr lang="en-US" dirty="0"/>
              <a:t>Data collected with cap on and shutter closed</a:t>
            </a:r>
          </a:p>
          <a:p>
            <a:r>
              <a:rPr lang="en-US" dirty="0"/>
              <a:t>Same procedure used to find the CIC is used to determine the dark current rate</a:t>
            </a:r>
          </a:p>
          <a:p>
            <a:pPr lvl="1"/>
            <a:r>
              <a:rPr lang="en-US" dirty="0"/>
              <a:t>CIC rate is subtracted from the estimate to isolate the dark current component</a:t>
            </a:r>
          </a:p>
          <a:p>
            <a:pPr lvl="1"/>
            <a:r>
              <a:rPr lang="en-US" dirty="0"/>
              <a:t>To translate from per frame to per seconds, the value is divided by the integration time</a:t>
            </a:r>
          </a:p>
          <a:p>
            <a:r>
              <a:rPr lang="en-US" b="1" dirty="0"/>
              <a:t>Signal from muons striking the detector were not removed from the data</a:t>
            </a:r>
          </a:p>
          <a:p>
            <a:r>
              <a:rPr lang="en-US" dirty="0"/>
              <a:t>The bias frame subtracted from the dark data was determined by taking the median pixel value over all frames considered in the analysis</a:t>
            </a:r>
          </a:p>
          <a:p>
            <a:pPr lvl="1"/>
            <a:r>
              <a:rPr lang="en-US" dirty="0"/>
              <a:t>Bias level for the dark data was significantly different than Bias data collected when gain was set to 1.</a:t>
            </a:r>
          </a:p>
          <a:p>
            <a:pPr lvl="1"/>
            <a:r>
              <a:rPr lang="en-US" dirty="0"/>
              <a:t>Median value was used over the mean to limit the impact of high signal events (muon strikes, amplified dark electrons)</a:t>
            </a:r>
          </a:p>
        </p:txBody>
      </p:sp>
      <p:sp>
        <p:nvSpPr>
          <p:cNvPr id="4" name="Date Placeholder 3">
            <a:extLst>
              <a:ext uri="{FF2B5EF4-FFF2-40B4-BE49-F238E27FC236}">
                <a16:creationId xmlns:a16="http://schemas.microsoft.com/office/drawing/2014/main" id="{815F0766-4F81-4DD2-BE32-7F7893141F03}"/>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4826E388-B3AB-4FC4-9A5D-2C2CE02817E1}"/>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A48BDB44-7870-479E-9B88-E4CC3FD67891}"/>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21</a:t>
            </a:fld>
            <a:endParaRPr lang="en-US">
              <a:solidFill>
                <a:prstClr val="white"/>
              </a:solidFill>
            </a:endParaRPr>
          </a:p>
        </p:txBody>
      </p:sp>
      <p:pic>
        <p:nvPicPr>
          <p:cNvPr id="7" name="Picture 6">
            <a:extLst>
              <a:ext uri="{FF2B5EF4-FFF2-40B4-BE49-F238E27FC236}">
                <a16:creationId xmlns:a16="http://schemas.microsoft.com/office/drawing/2014/main" id="{45E765ED-BBF1-4724-9F19-113F46866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0781" y="993424"/>
            <a:ext cx="3528329" cy="2646247"/>
          </a:xfrm>
          <a:prstGeom prst="rect">
            <a:avLst/>
          </a:prstGeom>
        </p:spPr>
      </p:pic>
      <p:pic>
        <p:nvPicPr>
          <p:cNvPr id="8" name="Picture 7">
            <a:extLst>
              <a:ext uri="{FF2B5EF4-FFF2-40B4-BE49-F238E27FC236}">
                <a16:creationId xmlns:a16="http://schemas.microsoft.com/office/drawing/2014/main" id="{6E9C30ED-BA6B-46C4-BA5F-3D1A1358FC62}"/>
              </a:ext>
            </a:extLst>
          </p:cNvPr>
          <p:cNvPicPr>
            <a:picLocks noChangeAspect="1"/>
          </p:cNvPicPr>
          <p:nvPr/>
        </p:nvPicPr>
        <p:blipFill>
          <a:blip r:embed="rId3"/>
          <a:stretch>
            <a:fillRect/>
          </a:stretch>
        </p:blipFill>
        <p:spPr>
          <a:xfrm>
            <a:off x="8550781" y="3639671"/>
            <a:ext cx="3172546" cy="2646247"/>
          </a:xfrm>
          <a:prstGeom prst="rect">
            <a:avLst/>
          </a:prstGeom>
        </p:spPr>
      </p:pic>
      <p:sp>
        <p:nvSpPr>
          <p:cNvPr id="9" name="TextBox 8">
            <a:extLst>
              <a:ext uri="{FF2B5EF4-FFF2-40B4-BE49-F238E27FC236}">
                <a16:creationId xmlns:a16="http://schemas.microsoft.com/office/drawing/2014/main" id="{779E66A1-A6DE-4D92-8802-D691B0706F22}"/>
              </a:ext>
            </a:extLst>
          </p:cNvPr>
          <p:cNvSpPr txBox="1"/>
          <p:nvPr/>
        </p:nvSpPr>
        <p:spPr>
          <a:xfrm>
            <a:off x="9421495" y="4695459"/>
            <a:ext cx="1932306" cy="523220"/>
          </a:xfrm>
          <a:prstGeom prst="rect">
            <a:avLst/>
          </a:prstGeom>
          <a:noFill/>
          <a:ln>
            <a:solidFill>
              <a:schemeClr val="tx1"/>
            </a:solidFill>
          </a:ln>
        </p:spPr>
        <p:txBody>
          <a:bodyPr wrap="square" rtlCol="0">
            <a:spAutoFit/>
          </a:bodyPr>
          <a:lstStyle/>
          <a:p>
            <a:pPr algn="just"/>
            <a:r>
              <a:rPr lang="en-US" sz="1400" dirty="0"/>
              <a:t>Peak from muon strikes on the detector</a:t>
            </a:r>
          </a:p>
        </p:txBody>
      </p:sp>
      <p:cxnSp>
        <p:nvCxnSpPr>
          <p:cNvPr id="10" name="Straight Arrow Connector 9">
            <a:extLst>
              <a:ext uri="{FF2B5EF4-FFF2-40B4-BE49-F238E27FC236}">
                <a16:creationId xmlns:a16="http://schemas.microsoft.com/office/drawing/2014/main" id="{5C576190-529D-4B3D-AC08-034C8D6C042D}"/>
              </a:ext>
            </a:extLst>
          </p:cNvPr>
          <p:cNvCxnSpPr>
            <a:cxnSpLocks/>
            <a:stCxn id="9" idx="2"/>
          </p:cNvCxnSpPr>
          <p:nvPr/>
        </p:nvCxnSpPr>
        <p:spPr>
          <a:xfrm>
            <a:off x="10387648" y="5218679"/>
            <a:ext cx="711646" cy="5379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025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A453-320C-46D3-BF84-BB82EAB2DA43}"/>
              </a:ext>
            </a:extLst>
          </p:cNvPr>
          <p:cNvSpPr>
            <a:spLocks noGrp="1"/>
          </p:cNvSpPr>
          <p:nvPr>
            <p:ph type="title"/>
          </p:nvPr>
        </p:nvSpPr>
        <p:spPr/>
        <p:txBody>
          <a:bodyPr/>
          <a:lstStyle/>
          <a:p>
            <a:r>
              <a:rPr lang="en-US" dirty="0"/>
              <a:t>Dark Current Data</a:t>
            </a:r>
          </a:p>
        </p:txBody>
      </p:sp>
      <p:sp>
        <p:nvSpPr>
          <p:cNvPr id="3" name="Content Placeholder 2">
            <a:extLst>
              <a:ext uri="{FF2B5EF4-FFF2-40B4-BE49-F238E27FC236}">
                <a16:creationId xmlns:a16="http://schemas.microsoft.com/office/drawing/2014/main" id="{82459126-D834-4486-802F-B35F09F2D7D1}"/>
              </a:ext>
            </a:extLst>
          </p:cNvPr>
          <p:cNvSpPr>
            <a:spLocks noGrp="1"/>
          </p:cNvSpPr>
          <p:nvPr>
            <p:ph idx="1"/>
          </p:nvPr>
        </p:nvSpPr>
        <p:spPr>
          <a:xfrm>
            <a:off x="112889" y="993424"/>
            <a:ext cx="7855726" cy="5295196"/>
          </a:xfrm>
        </p:spPr>
        <p:txBody>
          <a:bodyPr/>
          <a:lstStyle/>
          <a:p>
            <a:r>
              <a:rPr lang="en-US" dirty="0"/>
              <a:t>Some “hot” pixels are observed on the detector</a:t>
            </a:r>
          </a:p>
          <a:p>
            <a:pPr lvl="1"/>
            <a:r>
              <a:rPr lang="en-US" dirty="0"/>
              <a:t>Row 198, Column 310</a:t>
            </a:r>
          </a:p>
          <a:p>
            <a:pPr lvl="1"/>
            <a:r>
              <a:rPr lang="en-US" dirty="0"/>
              <a:t>Line of hot pixels on Row 2, starting on column 1 and extending through the columns</a:t>
            </a:r>
          </a:p>
          <a:p>
            <a:r>
              <a:rPr lang="en-US" b="1" dirty="0"/>
              <a:t>Dark current estimate: 7.0685e-4 e</a:t>
            </a:r>
            <a:r>
              <a:rPr lang="en-US" b="1" baseline="30000" dirty="0"/>
              <a:t>-</a:t>
            </a:r>
            <a:r>
              <a:rPr lang="en-US" b="1" dirty="0"/>
              <a:t> pixel</a:t>
            </a:r>
            <a:r>
              <a:rPr lang="en-US" b="1" baseline="30000" dirty="0"/>
              <a:t>-1</a:t>
            </a:r>
            <a:r>
              <a:rPr lang="en-US" b="1" dirty="0"/>
              <a:t> s</a:t>
            </a:r>
            <a:r>
              <a:rPr lang="en-US" b="1" baseline="30000" dirty="0"/>
              <a:t>-1</a:t>
            </a:r>
            <a:endParaRPr lang="en-US" b="1" dirty="0"/>
          </a:p>
          <a:p>
            <a:pPr lvl="1"/>
            <a:r>
              <a:rPr lang="en-US" b="1" dirty="0"/>
              <a:t>Compare with 4e-4 e</a:t>
            </a:r>
            <a:r>
              <a:rPr lang="en-US" b="1" baseline="30000" dirty="0"/>
              <a:t>-</a:t>
            </a:r>
            <a:r>
              <a:rPr lang="en-US" b="1" dirty="0"/>
              <a:t> pixel</a:t>
            </a:r>
            <a:r>
              <a:rPr lang="en-US" b="1" baseline="30000" dirty="0"/>
              <a:t>-1</a:t>
            </a:r>
            <a:r>
              <a:rPr lang="en-US" b="1" dirty="0"/>
              <a:t> s</a:t>
            </a:r>
            <a:r>
              <a:rPr lang="en-US" b="1" baseline="30000" dirty="0"/>
              <a:t>-1</a:t>
            </a:r>
            <a:r>
              <a:rPr lang="en-US" b="1" dirty="0"/>
              <a:t> given in the EM N2 datasheet or 5e-4 e</a:t>
            </a:r>
            <a:r>
              <a:rPr lang="en-US" b="1" baseline="30000" dirty="0"/>
              <a:t>-</a:t>
            </a:r>
            <a:r>
              <a:rPr lang="en-US" b="1" dirty="0"/>
              <a:t> pixel</a:t>
            </a:r>
            <a:r>
              <a:rPr lang="en-US" b="1" baseline="30000" dirty="0"/>
              <a:t>-1</a:t>
            </a:r>
            <a:r>
              <a:rPr lang="en-US" b="1" dirty="0"/>
              <a:t> s</a:t>
            </a:r>
            <a:r>
              <a:rPr lang="en-US" b="1" baseline="30000" dirty="0"/>
              <a:t>-1</a:t>
            </a:r>
            <a:r>
              <a:rPr lang="en-US" b="1" dirty="0"/>
              <a:t> given by Harding et al., 2016 for the same temperature</a:t>
            </a:r>
          </a:p>
          <a:p>
            <a:r>
              <a:rPr lang="en-US" b="1" dirty="0"/>
              <a:t>Gain estimate: 1042.0</a:t>
            </a:r>
          </a:p>
        </p:txBody>
      </p:sp>
      <p:sp>
        <p:nvSpPr>
          <p:cNvPr id="4" name="Date Placeholder 3">
            <a:extLst>
              <a:ext uri="{FF2B5EF4-FFF2-40B4-BE49-F238E27FC236}">
                <a16:creationId xmlns:a16="http://schemas.microsoft.com/office/drawing/2014/main" id="{E044DE79-EB8B-47E0-9EAC-F2B2E84E40C1}"/>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74BD12F2-5322-4C36-B024-D80C721C9591}"/>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ECE44A42-FB0B-4C39-81BB-F8D42D62BA62}"/>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22</a:t>
            </a:fld>
            <a:endParaRPr lang="en-US">
              <a:solidFill>
                <a:prstClr val="white"/>
              </a:solidFill>
            </a:endParaRPr>
          </a:p>
        </p:txBody>
      </p:sp>
      <p:pic>
        <p:nvPicPr>
          <p:cNvPr id="7" name="Picture 6">
            <a:extLst>
              <a:ext uri="{FF2B5EF4-FFF2-40B4-BE49-F238E27FC236}">
                <a16:creationId xmlns:a16="http://schemas.microsoft.com/office/drawing/2014/main" id="{DD29733A-1F2C-47AB-96FD-8BEA5950521C}"/>
              </a:ext>
            </a:extLst>
          </p:cNvPr>
          <p:cNvPicPr>
            <a:picLocks noChangeAspect="1"/>
          </p:cNvPicPr>
          <p:nvPr/>
        </p:nvPicPr>
        <p:blipFill>
          <a:blip r:embed="rId2"/>
          <a:stretch>
            <a:fillRect/>
          </a:stretch>
        </p:blipFill>
        <p:spPr>
          <a:xfrm>
            <a:off x="7968615" y="993424"/>
            <a:ext cx="4110496" cy="3429000"/>
          </a:xfrm>
          <a:prstGeom prst="rect">
            <a:avLst/>
          </a:prstGeom>
        </p:spPr>
      </p:pic>
      <p:sp>
        <p:nvSpPr>
          <p:cNvPr id="8" name="TextBox 7">
            <a:extLst>
              <a:ext uri="{FF2B5EF4-FFF2-40B4-BE49-F238E27FC236}">
                <a16:creationId xmlns:a16="http://schemas.microsoft.com/office/drawing/2014/main" id="{F8AD4559-1913-4D66-AC39-A45181B750B5}"/>
              </a:ext>
            </a:extLst>
          </p:cNvPr>
          <p:cNvSpPr txBox="1"/>
          <p:nvPr/>
        </p:nvSpPr>
        <p:spPr>
          <a:xfrm>
            <a:off x="9509283" y="3064239"/>
            <a:ext cx="1106713" cy="369332"/>
          </a:xfrm>
          <a:prstGeom prst="rect">
            <a:avLst/>
          </a:prstGeom>
          <a:noFill/>
          <a:ln>
            <a:solidFill>
              <a:schemeClr val="tx1"/>
            </a:solidFill>
          </a:ln>
        </p:spPr>
        <p:txBody>
          <a:bodyPr wrap="none" rtlCol="0">
            <a:spAutoFit/>
          </a:bodyPr>
          <a:lstStyle/>
          <a:p>
            <a:r>
              <a:rPr lang="en-US" dirty="0"/>
              <a:t>Hot pixels</a:t>
            </a:r>
          </a:p>
        </p:txBody>
      </p:sp>
      <p:cxnSp>
        <p:nvCxnSpPr>
          <p:cNvPr id="9" name="Straight Arrow Connector 8">
            <a:extLst>
              <a:ext uri="{FF2B5EF4-FFF2-40B4-BE49-F238E27FC236}">
                <a16:creationId xmlns:a16="http://schemas.microsoft.com/office/drawing/2014/main" id="{F9C1FE61-1077-46A4-BDEB-17619F338990}"/>
              </a:ext>
            </a:extLst>
          </p:cNvPr>
          <p:cNvCxnSpPr>
            <a:cxnSpLocks/>
            <a:stCxn id="8" idx="2"/>
          </p:cNvCxnSpPr>
          <p:nvPr/>
        </p:nvCxnSpPr>
        <p:spPr>
          <a:xfrm flipH="1">
            <a:off x="9870010" y="3433571"/>
            <a:ext cx="192630" cy="470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71D944-CA55-4DD4-BC36-20DB275F3400}"/>
              </a:ext>
            </a:extLst>
          </p:cNvPr>
          <p:cNvCxnSpPr>
            <a:cxnSpLocks/>
            <a:stCxn id="8" idx="2"/>
          </p:cNvCxnSpPr>
          <p:nvPr/>
        </p:nvCxnSpPr>
        <p:spPr>
          <a:xfrm>
            <a:off x="10062640" y="3433571"/>
            <a:ext cx="344265" cy="470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A3FA7E5-50E2-48A1-972B-6EB4A0861A57}"/>
              </a:ext>
            </a:extLst>
          </p:cNvPr>
          <p:cNvCxnSpPr>
            <a:cxnSpLocks/>
          </p:cNvCxnSpPr>
          <p:nvPr/>
        </p:nvCxnSpPr>
        <p:spPr>
          <a:xfrm>
            <a:off x="10062640" y="3433571"/>
            <a:ext cx="1300610" cy="4037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55582F8-EB77-41E4-8120-6120D4254CA5}"/>
              </a:ext>
            </a:extLst>
          </p:cNvPr>
          <p:cNvSpPr txBox="1"/>
          <p:nvPr/>
        </p:nvSpPr>
        <p:spPr>
          <a:xfrm>
            <a:off x="8084165" y="5119069"/>
            <a:ext cx="3994946" cy="1169551"/>
          </a:xfrm>
          <a:prstGeom prst="rect">
            <a:avLst/>
          </a:prstGeom>
          <a:noFill/>
          <a:ln>
            <a:solidFill>
              <a:schemeClr val="tx1"/>
            </a:solidFill>
          </a:ln>
        </p:spPr>
        <p:txBody>
          <a:bodyPr wrap="square" rtlCol="0">
            <a:spAutoFit/>
          </a:bodyPr>
          <a:lstStyle/>
          <a:p>
            <a:pPr algn="just"/>
            <a:r>
              <a:rPr lang="en-US" sz="1400" b="1" dirty="0">
                <a:solidFill>
                  <a:srgbClr val="C00000"/>
                </a:solidFill>
              </a:rPr>
              <a:t>Note: </a:t>
            </a:r>
            <a:r>
              <a:rPr lang="en-US" sz="1400" dirty="0"/>
              <a:t>Using the derived dark current rate, expect 7.0685e-2 e</a:t>
            </a:r>
            <a:r>
              <a:rPr lang="en-US" sz="1400" baseline="30000" dirty="0"/>
              <a:t>-</a:t>
            </a:r>
            <a:r>
              <a:rPr lang="en-US" sz="1400" dirty="0"/>
              <a:t> pix</a:t>
            </a:r>
            <a:r>
              <a:rPr lang="en-US" sz="1400" baseline="30000" dirty="0"/>
              <a:t>-1</a:t>
            </a:r>
            <a:r>
              <a:rPr lang="en-US" sz="1400" dirty="0"/>
              <a:t> fr</a:t>
            </a:r>
            <a:r>
              <a:rPr lang="en-US" sz="1400" baseline="30000" dirty="0"/>
              <a:t>-1</a:t>
            </a:r>
            <a:r>
              <a:rPr lang="en-US" sz="1400" dirty="0"/>
              <a:t> during data collection, well below the 0.2 event pixel</a:t>
            </a:r>
            <a:r>
              <a:rPr lang="en-US" sz="1400" baseline="30000" dirty="0"/>
              <a:t>-1</a:t>
            </a:r>
            <a:r>
              <a:rPr lang="en-US" sz="1400" dirty="0"/>
              <a:t> fr</a:t>
            </a:r>
            <a:r>
              <a:rPr lang="en-US" sz="1400" baseline="30000" dirty="0"/>
              <a:t>-1</a:t>
            </a:r>
            <a:r>
              <a:rPr lang="en-US" sz="1400" dirty="0"/>
              <a:t> limit for minimizing coincidence losses in photon counting, so the assumption of </a:t>
            </a:r>
            <a:r>
              <a:rPr lang="en-US" sz="1400" i="1" dirty="0"/>
              <a:t>n</a:t>
            </a:r>
            <a:r>
              <a:rPr lang="en-US" sz="1400" dirty="0"/>
              <a:t> = 1 is appropriate.</a:t>
            </a:r>
          </a:p>
        </p:txBody>
      </p:sp>
    </p:spTree>
    <p:extLst>
      <p:ext uri="{BB962C8B-B14F-4D97-AF65-F5344CB8AC3E}">
        <p14:creationId xmlns:p14="http://schemas.microsoft.com/office/powerpoint/2010/main" val="2750891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46DD-3069-4A79-9D2D-697ACB844113}"/>
              </a:ext>
            </a:extLst>
          </p:cNvPr>
          <p:cNvSpPr>
            <a:spLocks noGrp="1"/>
          </p:cNvSpPr>
          <p:nvPr>
            <p:ph type="title"/>
          </p:nvPr>
        </p:nvSpPr>
        <p:spPr/>
        <p:txBody>
          <a:bodyPr/>
          <a:lstStyle/>
          <a:p>
            <a:r>
              <a:rPr lang="en-US" dirty="0"/>
              <a:t>Model Validation – Characterization Simulation</a:t>
            </a:r>
          </a:p>
        </p:txBody>
      </p:sp>
      <p:sp>
        <p:nvSpPr>
          <p:cNvPr id="3" name="Content Placeholder 2">
            <a:extLst>
              <a:ext uri="{FF2B5EF4-FFF2-40B4-BE49-F238E27FC236}">
                <a16:creationId xmlns:a16="http://schemas.microsoft.com/office/drawing/2014/main" id="{265C0DA1-431F-4587-B201-F82DC08D3C59}"/>
              </a:ext>
            </a:extLst>
          </p:cNvPr>
          <p:cNvSpPr>
            <a:spLocks noGrp="1"/>
          </p:cNvSpPr>
          <p:nvPr>
            <p:ph idx="1"/>
          </p:nvPr>
        </p:nvSpPr>
        <p:spPr/>
        <p:txBody>
          <a:bodyPr/>
          <a:lstStyle/>
          <a:p>
            <a:r>
              <a:rPr lang="en-US" dirty="0"/>
              <a:t>Simulating the previous characterization campaign using the EMCCD Simulator in MATLAB</a:t>
            </a:r>
          </a:p>
          <a:p>
            <a:r>
              <a:rPr lang="en-US" dirty="0"/>
              <a:t>Use the test results, EM N2 camera datasheet, and CCD201-20 data sheet to fill-out the simulated detector parameters</a:t>
            </a:r>
          </a:p>
          <a:p>
            <a:r>
              <a:rPr lang="en-US" dirty="0"/>
              <a:t>Will be collecting data for:</a:t>
            </a:r>
          </a:p>
          <a:p>
            <a:pPr lvl="1"/>
            <a:r>
              <a:rPr lang="en-US" dirty="0"/>
              <a:t>Bias</a:t>
            </a:r>
          </a:p>
          <a:p>
            <a:pPr lvl="1"/>
            <a:r>
              <a:rPr lang="en-US" dirty="0"/>
              <a:t>Photon Transfer Curve</a:t>
            </a:r>
          </a:p>
          <a:p>
            <a:pPr lvl="1"/>
            <a:r>
              <a:rPr lang="en-US" dirty="0"/>
              <a:t>CIC</a:t>
            </a:r>
          </a:p>
          <a:p>
            <a:pPr lvl="1"/>
            <a:r>
              <a:rPr lang="en-US" dirty="0"/>
              <a:t>Dark Current</a:t>
            </a:r>
          </a:p>
          <a:p>
            <a:r>
              <a:rPr lang="en-US" dirty="0"/>
              <a:t>Will also be demonstrating quantum yield characterization</a:t>
            </a:r>
          </a:p>
        </p:txBody>
      </p:sp>
      <p:sp>
        <p:nvSpPr>
          <p:cNvPr id="4" name="Date Placeholder 3">
            <a:extLst>
              <a:ext uri="{FF2B5EF4-FFF2-40B4-BE49-F238E27FC236}">
                <a16:creationId xmlns:a16="http://schemas.microsoft.com/office/drawing/2014/main" id="{9959BD85-FED4-478E-8EC2-080AD060A57C}"/>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3996AD75-D6C0-4013-9A6B-7A380BEAF851}"/>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324C9D03-D76D-4C91-8B3E-629FE47C7ED3}"/>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23</a:t>
            </a:fld>
            <a:endParaRPr lang="en-US">
              <a:solidFill>
                <a:prstClr val="white"/>
              </a:solidFill>
            </a:endParaRPr>
          </a:p>
        </p:txBody>
      </p:sp>
    </p:spTree>
    <p:extLst>
      <p:ext uri="{BB962C8B-B14F-4D97-AF65-F5344CB8AC3E}">
        <p14:creationId xmlns:p14="http://schemas.microsoft.com/office/powerpoint/2010/main" val="50805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6F9F-95BF-4DCE-B9CD-A06AAF449E95}"/>
              </a:ext>
            </a:extLst>
          </p:cNvPr>
          <p:cNvSpPr>
            <a:spLocks noGrp="1"/>
          </p:cNvSpPr>
          <p:nvPr>
            <p:ph type="title"/>
          </p:nvPr>
        </p:nvSpPr>
        <p:spPr/>
        <p:txBody>
          <a:bodyPr/>
          <a:lstStyle/>
          <a:p>
            <a:r>
              <a:rPr lang="en-US" dirty="0"/>
              <a:t>Model Parameters</a:t>
            </a:r>
          </a:p>
        </p:txBody>
      </p:sp>
      <p:sp>
        <p:nvSpPr>
          <p:cNvPr id="4" name="Date Placeholder 3">
            <a:extLst>
              <a:ext uri="{FF2B5EF4-FFF2-40B4-BE49-F238E27FC236}">
                <a16:creationId xmlns:a16="http://schemas.microsoft.com/office/drawing/2014/main" id="{A5B52786-6533-44DF-8C39-48A222467ABB}"/>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2B2E60C3-418E-4BA4-8561-56A45C7C58DD}"/>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A0EF17E4-62D6-4EB2-ABC8-EDEE02B19533}"/>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24</a:t>
            </a:fld>
            <a:endParaRPr lang="en-US">
              <a:solidFill>
                <a:prstClr val="white"/>
              </a:solidFill>
            </a:endParaRPr>
          </a:p>
        </p:txBody>
      </p:sp>
      <p:graphicFrame>
        <p:nvGraphicFramePr>
          <p:cNvPr id="7" name="Table 4">
            <a:extLst>
              <a:ext uri="{FF2B5EF4-FFF2-40B4-BE49-F238E27FC236}">
                <a16:creationId xmlns:a16="http://schemas.microsoft.com/office/drawing/2014/main" id="{BC13CCD8-0277-4B73-90BD-28C13ED6DD78}"/>
              </a:ext>
            </a:extLst>
          </p:cNvPr>
          <p:cNvGraphicFramePr>
            <a:graphicFrameLocks noGrp="1"/>
          </p:cNvGraphicFramePr>
          <p:nvPr>
            <p:extLst>
              <p:ext uri="{D42A27DB-BD31-4B8C-83A1-F6EECF244321}">
                <p14:modId xmlns:p14="http://schemas.microsoft.com/office/powerpoint/2010/main" val="1856773674"/>
              </p:ext>
            </p:extLst>
          </p:nvPr>
        </p:nvGraphicFramePr>
        <p:xfrm>
          <a:off x="112889" y="993757"/>
          <a:ext cx="5024926" cy="4876800"/>
        </p:xfrm>
        <a:graphic>
          <a:graphicData uri="http://schemas.openxmlformats.org/drawingml/2006/table">
            <a:tbl>
              <a:tblPr firstRow="1" bandRow="1">
                <a:tableStyleId>{5C22544A-7EE6-4342-B048-85BDC9FD1C3A}</a:tableStyleId>
              </a:tblPr>
              <a:tblGrid>
                <a:gridCol w="2623558">
                  <a:extLst>
                    <a:ext uri="{9D8B030D-6E8A-4147-A177-3AD203B41FA5}">
                      <a16:colId xmlns:a16="http://schemas.microsoft.com/office/drawing/2014/main" val="1541104525"/>
                    </a:ext>
                  </a:extLst>
                </a:gridCol>
                <a:gridCol w="1692067">
                  <a:extLst>
                    <a:ext uri="{9D8B030D-6E8A-4147-A177-3AD203B41FA5}">
                      <a16:colId xmlns:a16="http://schemas.microsoft.com/office/drawing/2014/main" val="3709397398"/>
                    </a:ext>
                  </a:extLst>
                </a:gridCol>
                <a:gridCol w="709301">
                  <a:extLst>
                    <a:ext uri="{9D8B030D-6E8A-4147-A177-3AD203B41FA5}">
                      <a16:colId xmlns:a16="http://schemas.microsoft.com/office/drawing/2014/main" val="3113650742"/>
                    </a:ext>
                  </a:extLst>
                </a:gridCol>
              </a:tblGrid>
              <a:tr h="137120">
                <a:tc>
                  <a:txBody>
                    <a:bodyPr/>
                    <a:lstStyle/>
                    <a:p>
                      <a:r>
                        <a:rPr lang="en-US" sz="1400" dirty="0"/>
                        <a:t>Parameter</a:t>
                      </a:r>
                    </a:p>
                  </a:txBody>
                  <a:tcPr/>
                </a:tc>
                <a:tc>
                  <a:txBody>
                    <a:bodyPr/>
                    <a:lstStyle/>
                    <a:p>
                      <a:r>
                        <a:rPr lang="en-US" sz="1400" dirty="0"/>
                        <a:t>Value</a:t>
                      </a:r>
                    </a:p>
                  </a:txBody>
                  <a:tcPr/>
                </a:tc>
                <a:tc>
                  <a:txBody>
                    <a:bodyPr/>
                    <a:lstStyle/>
                    <a:p>
                      <a:r>
                        <a:rPr lang="en-US" sz="1400" dirty="0"/>
                        <a:t>Source</a:t>
                      </a:r>
                    </a:p>
                  </a:txBody>
                  <a:tcPr/>
                </a:tc>
                <a:extLst>
                  <a:ext uri="{0D108BD9-81ED-4DB2-BD59-A6C34878D82A}">
                    <a16:rowId xmlns:a16="http://schemas.microsoft.com/office/drawing/2014/main" val="1616967367"/>
                  </a:ext>
                </a:extLst>
              </a:tr>
              <a:tr h="137120">
                <a:tc>
                  <a:txBody>
                    <a:bodyPr/>
                    <a:lstStyle/>
                    <a:p>
                      <a:r>
                        <a:rPr lang="en-US" sz="1400" dirty="0"/>
                        <a:t>Parallel Section Length</a:t>
                      </a:r>
                    </a:p>
                  </a:txBody>
                  <a:tcPr/>
                </a:tc>
                <a:tc>
                  <a:txBody>
                    <a:bodyPr/>
                    <a:lstStyle/>
                    <a:p>
                      <a:r>
                        <a:rPr lang="en-US" sz="1400" dirty="0"/>
                        <a:t>50 pixels</a:t>
                      </a:r>
                    </a:p>
                  </a:txBody>
                  <a:tcPr/>
                </a:tc>
                <a:tc>
                  <a:txBody>
                    <a:bodyPr/>
                    <a:lstStyle/>
                    <a:p>
                      <a:r>
                        <a:rPr lang="en-US" sz="1400" dirty="0"/>
                        <a:t>*</a:t>
                      </a:r>
                    </a:p>
                  </a:txBody>
                  <a:tcPr/>
                </a:tc>
                <a:extLst>
                  <a:ext uri="{0D108BD9-81ED-4DB2-BD59-A6C34878D82A}">
                    <a16:rowId xmlns:a16="http://schemas.microsoft.com/office/drawing/2014/main" val="334588522"/>
                  </a:ext>
                </a:extLst>
              </a:tr>
              <a:tr h="137120">
                <a:tc>
                  <a:txBody>
                    <a:bodyPr/>
                    <a:lstStyle/>
                    <a:p>
                      <a:r>
                        <a:rPr lang="en-US" sz="1400" dirty="0"/>
                        <a:t>Parallel Section Width</a:t>
                      </a:r>
                    </a:p>
                  </a:txBody>
                  <a:tcPr/>
                </a:tc>
                <a:tc>
                  <a:txBody>
                    <a:bodyPr/>
                    <a:lstStyle/>
                    <a:p>
                      <a:r>
                        <a:rPr lang="en-US" sz="1400" dirty="0"/>
                        <a:t>50 pixels</a:t>
                      </a:r>
                    </a:p>
                  </a:txBody>
                  <a:tcPr/>
                </a:tc>
                <a:tc>
                  <a:txBody>
                    <a:bodyPr/>
                    <a:lstStyle/>
                    <a:p>
                      <a:r>
                        <a:rPr lang="en-US" sz="1400" dirty="0"/>
                        <a:t>*</a:t>
                      </a:r>
                    </a:p>
                  </a:txBody>
                  <a:tcPr/>
                </a:tc>
                <a:extLst>
                  <a:ext uri="{0D108BD9-81ED-4DB2-BD59-A6C34878D82A}">
                    <a16:rowId xmlns:a16="http://schemas.microsoft.com/office/drawing/2014/main" val="2225949319"/>
                  </a:ext>
                </a:extLst>
              </a:tr>
              <a:tr h="137120">
                <a:tc>
                  <a:txBody>
                    <a:bodyPr/>
                    <a:lstStyle/>
                    <a:p>
                      <a:r>
                        <a:rPr lang="en-US" sz="1400" dirty="0" err="1"/>
                        <a:t>Overscan</a:t>
                      </a:r>
                      <a:r>
                        <a:rPr lang="en-US" sz="1400" dirty="0"/>
                        <a:t> Elements</a:t>
                      </a:r>
                    </a:p>
                  </a:txBody>
                  <a:tcPr/>
                </a:tc>
                <a:tc>
                  <a:txBody>
                    <a:bodyPr/>
                    <a:lstStyle/>
                    <a:p>
                      <a:r>
                        <a:rPr lang="en-US" sz="1400" dirty="0"/>
                        <a:t>16 pixels</a:t>
                      </a:r>
                    </a:p>
                  </a:txBody>
                  <a:tcPr/>
                </a:tc>
                <a:tc>
                  <a:txBody>
                    <a:bodyPr/>
                    <a:lstStyle/>
                    <a:p>
                      <a:r>
                        <a:rPr lang="en-US" sz="1400" dirty="0"/>
                        <a:t>+</a:t>
                      </a:r>
                    </a:p>
                  </a:txBody>
                  <a:tcPr/>
                </a:tc>
                <a:extLst>
                  <a:ext uri="{0D108BD9-81ED-4DB2-BD59-A6C34878D82A}">
                    <a16:rowId xmlns:a16="http://schemas.microsoft.com/office/drawing/2014/main" val="2418553824"/>
                  </a:ext>
                </a:extLst>
              </a:tr>
              <a:tr h="137120">
                <a:tc>
                  <a:txBody>
                    <a:bodyPr/>
                    <a:lstStyle/>
                    <a:p>
                      <a:r>
                        <a:rPr lang="en-US" sz="1400" dirty="0"/>
                        <a:t>Standard and Corner Elements</a:t>
                      </a:r>
                    </a:p>
                  </a:txBody>
                  <a:tcPr/>
                </a:tc>
                <a:tc>
                  <a:txBody>
                    <a:bodyPr/>
                    <a:lstStyle/>
                    <a:p>
                      <a:r>
                        <a:rPr lang="en-US" sz="1400" dirty="0"/>
                        <a:t>16 pixels</a:t>
                      </a:r>
                    </a:p>
                  </a:txBody>
                  <a:tcPr/>
                </a:tc>
                <a:tc>
                  <a:txBody>
                    <a:bodyPr/>
                    <a:lstStyle/>
                    <a:p>
                      <a:r>
                        <a:rPr lang="en-US" sz="1400" dirty="0"/>
                        <a:t>*</a:t>
                      </a:r>
                    </a:p>
                  </a:txBody>
                  <a:tcPr/>
                </a:tc>
                <a:extLst>
                  <a:ext uri="{0D108BD9-81ED-4DB2-BD59-A6C34878D82A}">
                    <a16:rowId xmlns:a16="http://schemas.microsoft.com/office/drawing/2014/main" val="1413627902"/>
                  </a:ext>
                </a:extLst>
              </a:tr>
              <a:tr h="137120">
                <a:tc>
                  <a:txBody>
                    <a:bodyPr/>
                    <a:lstStyle/>
                    <a:p>
                      <a:r>
                        <a:rPr lang="en-US" sz="1400" dirty="0"/>
                        <a:t>Multiplication Elements</a:t>
                      </a:r>
                    </a:p>
                  </a:txBody>
                  <a:tcPr/>
                </a:tc>
                <a:tc>
                  <a:txBody>
                    <a:bodyPr/>
                    <a:lstStyle/>
                    <a:p>
                      <a:r>
                        <a:rPr lang="en-US" sz="1400" dirty="0"/>
                        <a:t>50 pixels</a:t>
                      </a:r>
                    </a:p>
                  </a:txBody>
                  <a:tcPr/>
                </a:tc>
                <a:tc>
                  <a:txBody>
                    <a:bodyPr/>
                    <a:lstStyle/>
                    <a:p>
                      <a:r>
                        <a:rPr lang="en-US" sz="1400" dirty="0"/>
                        <a:t>*</a:t>
                      </a:r>
                    </a:p>
                  </a:txBody>
                  <a:tcPr/>
                </a:tc>
                <a:extLst>
                  <a:ext uri="{0D108BD9-81ED-4DB2-BD59-A6C34878D82A}">
                    <a16:rowId xmlns:a16="http://schemas.microsoft.com/office/drawing/2014/main" val="1077651264"/>
                  </a:ext>
                </a:extLst>
              </a:tr>
              <a:tr h="137120">
                <a:tc>
                  <a:txBody>
                    <a:bodyPr/>
                    <a:lstStyle/>
                    <a:p>
                      <a:r>
                        <a:rPr lang="en-US" sz="1400" dirty="0"/>
                        <a:t>EM Read Noise</a:t>
                      </a:r>
                    </a:p>
                  </a:txBody>
                  <a:tcPr/>
                </a:tc>
                <a:tc>
                  <a:txBody>
                    <a:bodyPr/>
                    <a:lstStyle/>
                    <a:p>
                      <a:r>
                        <a:rPr lang="en-US" sz="1400" dirty="0"/>
                        <a:t>92.798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3874320497"/>
                  </a:ext>
                </a:extLst>
              </a:tr>
              <a:tr h="137120">
                <a:tc>
                  <a:txBody>
                    <a:bodyPr/>
                    <a:lstStyle/>
                    <a:p>
                      <a:r>
                        <a:rPr lang="en-US" sz="1400" dirty="0"/>
                        <a:t>Parallel Section Full Well Capacity</a:t>
                      </a:r>
                    </a:p>
                  </a:txBody>
                  <a:tcPr/>
                </a:tc>
                <a:tc>
                  <a:txBody>
                    <a:bodyPr/>
                    <a:lstStyle/>
                    <a:p>
                      <a:r>
                        <a:rPr lang="en-US" sz="1400" dirty="0"/>
                        <a:t>80000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1188874186"/>
                  </a:ext>
                </a:extLst>
              </a:tr>
              <a:tr h="137120">
                <a:tc>
                  <a:txBody>
                    <a:bodyPr/>
                    <a:lstStyle/>
                    <a:p>
                      <a:r>
                        <a:rPr lang="en-US" sz="1400" dirty="0"/>
                        <a:t>Serial Section Full Well Capacity</a:t>
                      </a:r>
                    </a:p>
                  </a:txBody>
                  <a:tcPr/>
                </a:tc>
                <a:tc>
                  <a:txBody>
                    <a:bodyPr/>
                    <a:lstStyle/>
                    <a:p>
                      <a:r>
                        <a:rPr lang="en-US" sz="1400" dirty="0"/>
                        <a:t>730000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3647771603"/>
                  </a:ext>
                </a:extLst>
              </a:tr>
              <a:tr h="137120">
                <a:tc>
                  <a:txBody>
                    <a:bodyPr/>
                    <a:lstStyle/>
                    <a:p>
                      <a:r>
                        <a:rPr lang="en-US" sz="1400" dirty="0"/>
                        <a:t>CTE</a:t>
                      </a:r>
                    </a:p>
                  </a:txBody>
                  <a:tcPr/>
                </a:tc>
                <a:tc>
                  <a:txBody>
                    <a:bodyPr/>
                    <a:lstStyle/>
                    <a:p>
                      <a:r>
                        <a:rPr lang="en-US" sz="1400" dirty="0"/>
                        <a:t>0.999989</a:t>
                      </a:r>
                    </a:p>
                  </a:txBody>
                  <a:tcPr/>
                </a:tc>
                <a:tc>
                  <a:txBody>
                    <a:bodyPr/>
                    <a:lstStyle/>
                    <a:p>
                      <a:r>
                        <a:rPr lang="en-US" sz="1400" dirty="0"/>
                        <a:t>‘</a:t>
                      </a:r>
                    </a:p>
                  </a:txBody>
                  <a:tcPr/>
                </a:tc>
                <a:extLst>
                  <a:ext uri="{0D108BD9-81ED-4DB2-BD59-A6C34878D82A}">
                    <a16:rowId xmlns:a16="http://schemas.microsoft.com/office/drawing/2014/main" val="3978206287"/>
                  </a:ext>
                </a:extLst>
              </a:tr>
              <a:tr h="137120">
                <a:tc>
                  <a:txBody>
                    <a:bodyPr/>
                    <a:lstStyle/>
                    <a:p>
                      <a:r>
                        <a:rPr lang="en-US" sz="1400" dirty="0"/>
                        <a:t>Dark Current Rate</a:t>
                      </a:r>
                    </a:p>
                  </a:txBody>
                  <a:tcPr/>
                </a:tc>
                <a:tc>
                  <a:txBody>
                    <a:bodyPr/>
                    <a:lstStyle/>
                    <a:p>
                      <a:r>
                        <a:rPr lang="en-US" sz="1400" dirty="0"/>
                        <a:t>7.0685 e</a:t>
                      </a:r>
                      <a:r>
                        <a:rPr lang="en-US" sz="1400" baseline="30000" dirty="0"/>
                        <a:t>-</a:t>
                      </a:r>
                      <a:r>
                        <a:rPr lang="en-US" sz="1400" baseline="0" dirty="0"/>
                        <a:t> pixel</a:t>
                      </a:r>
                      <a:r>
                        <a:rPr lang="en-US" sz="1400" baseline="30000" dirty="0"/>
                        <a:t>-1</a:t>
                      </a:r>
                      <a:r>
                        <a:rPr lang="en-US" sz="1400" baseline="0" dirty="0"/>
                        <a:t> sec</a:t>
                      </a:r>
                      <a:r>
                        <a:rPr lang="en-US" sz="1400" baseline="30000" dirty="0"/>
                        <a:t>-1</a:t>
                      </a:r>
                      <a:endParaRPr lang="en-US" sz="1400" dirty="0"/>
                    </a:p>
                  </a:txBody>
                  <a:tcPr/>
                </a:tc>
                <a:tc>
                  <a:txBody>
                    <a:bodyPr/>
                    <a:lstStyle/>
                    <a:p>
                      <a:r>
                        <a:rPr lang="en-US" sz="1400" dirty="0"/>
                        <a:t>^</a:t>
                      </a:r>
                    </a:p>
                  </a:txBody>
                  <a:tcPr/>
                </a:tc>
                <a:extLst>
                  <a:ext uri="{0D108BD9-81ED-4DB2-BD59-A6C34878D82A}">
                    <a16:rowId xmlns:a16="http://schemas.microsoft.com/office/drawing/2014/main" val="2963636260"/>
                  </a:ext>
                </a:extLst>
              </a:tr>
              <a:tr h="137120">
                <a:tc>
                  <a:txBody>
                    <a:bodyPr/>
                    <a:lstStyle/>
                    <a:p>
                      <a:r>
                        <a:rPr lang="en-US" sz="1400" dirty="0"/>
                        <a:t>CIC Rate</a:t>
                      </a:r>
                    </a:p>
                  </a:txBody>
                  <a:tcPr/>
                </a:tc>
                <a:tc>
                  <a:txBody>
                    <a:bodyPr/>
                    <a:lstStyle/>
                    <a:p>
                      <a:r>
                        <a:rPr lang="en-US" sz="1400" dirty="0"/>
                        <a:t>0.0031 e</a:t>
                      </a:r>
                      <a:r>
                        <a:rPr lang="en-US" sz="1400" baseline="30000" dirty="0"/>
                        <a:t>-</a:t>
                      </a:r>
                      <a:r>
                        <a:rPr lang="en-US" sz="1400" baseline="0" dirty="0"/>
                        <a:t> pixel</a:t>
                      </a:r>
                      <a:r>
                        <a:rPr lang="en-US" sz="1400" baseline="30000" dirty="0"/>
                        <a:t>-1</a:t>
                      </a:r>
                      <a:r>
                        <a:rPr lang="en-US" sz="1400" baseline="0" dirty="0"/>
                        <a:t> fr</a:t>
                      </a:r>
                      <a:r>
                        <a:rPr lang="en-US" sz="1400" baseline="30000" dirty="0"/>
                        <a:t>-1</a:t>
                      </a:r>
                      <a:endParaRPr lang="en-US" sz="1400" dirty="0"/>
                    </a:p>
                  </a:txBody>
                  <a:tcPr/>
                </a:tc>
                <a:tc>
                  <a:txBody>
                    <a:bodyPr/>
                    <a:lstStyle/>
                    <a:p>
                      <a:r>
                        <a:rPr lang="en-US" sz="1400" dirty="0"/>
                        <a:t>^</a:t>
                      </a:r>
                    </a:p>
                  </a:txBody>
                  <a:tcPr/>
                </a:tc>
                <a:extLst>
                  <a:ext uri="{0D108BD9-81ED-4DB2-BD59-A6C34878D82A}">
                    <a16:rowId xmlns:a16="http://schemas.microsoft.com/office/drawing/2014/main" val="2243251894"/>
                  </a:ext>
                </a:extLst>
              </a:tr>
              <a:tr h="137120">
                <a:tc>
                  <a:txBody>
                    <a:bodyPr/>
                    <a:lstStyle/>
                    <a:p>
                      <a:r>
                        <a:rPr lang="en-US" sz="1400" dirty="0"/>
                        <a:t>Camera Gain Constant</a:t>
                      </a:r>
                    </a:p>
                  </a:txBody>
                  <a:tcPr/>
                </a:tc>
                <a:tc>
                  <a:txBody>
                    <a:bodyPr/>
                    <a:lstStyle/>
                    <a:p>
                      <a:r>
                        <a:rPr lang="en-US" sz="1400" dirty="0"/>
                        <a:t>17.7740 e</a:t>
                      </a:r>
                      <a:r>
                        <a:rPr lang="en-US" sz="1400" baseline="30000" dirty="0"/>
                        <a:t>-</a:t>
                      </a:r>
                      <a:r>
                        <a:rPr lang="en-US" sz="1400" baseline="0" dirty="0"/>
                        <a:t> DN</a:t>
                      </a:r>
                      <a:r>
                        <a:rPr lang="en-US" sz="1400" baseline="30000" dirty="0"/>
                        <a:t>-1</a:t>
                      </a:r>
                      <a:endParaRPr lang="en-US" sz="1400" dirty="0"/>
                    </a:p>
                  </a:txBody>
                  <a:tcPr/>
                </a:tc>
                <a:tc>
                  <a:txBody>
                    <a:bodyPr/>
                    <a:lstStyle/>
                    <a:p>
                      <a:r>
                        <a:rPr lang="en-US" sz="1400" dirty="0"/>
                        <a:t>^</a:t>
                      </a:r>
                    </a:p>
                  </a:txBody>
                  <a:tcPr/>
                </a:tc>
                <a:extLst>
                  <a:ext uri="{0D108BD9-81ED-4DB2-BD59-A6C34878D82A}">
                    <a16:rowId xmlns:a16="http://schemas.microsoft.com/office/drawing/2014/main" val="732909455"/>
                  </a:ext>
                </a:extLst>
              </a:tr>
              <a:tr h="137120">
                <a:tc>
                  <a:txBody>
                    <a:bodyPr/>
                    <a:lstStyle/>
                    <a:p>
                      <a:r>
                        <a:rPr lang="en-US" sz="1400" dirty="0"/>
                        <a:t>ADC Resolution</a:t>
                      </a:r>
                    </a:p>
                  </a:txBody>
                  <a:tcPr/>
                </a:tc>
                <a:tc>
                  <a:txBody>
                    <a:bodyPr/>
                    <a:lstStyle/>
                    <a:p>
                      <a:r>
                        <a:rPr lang="en-US" sz="1400" dirty="0"/>
                        <a:t>16 bits</a:t>
                      </a:r>
                    </a:p>
                  </a:txBody>
                  <a:tcPr/>
                </a:tc>
                <a:tc>
                  <a:txBody>
                    <a:bodyPr/>
                    <a:lstStyle/>
                    <a:p>
                      <a:r>
                        <a:rPr lang="en-US" sz="1400" dirty="0"/>
                        <a:t>‘</a:t>
                      </a:r>
                    </a:p>
                  </a:txBody>
                  <a:tcPr/>
                </a:tc>
                <a:extLst>
                  <a:ext uri="{0D108BD9-81ED-4DB2-BD59-A6C34878D82A}">
                    <a16:rowId xmlns:a16="http://schemas.microsoft.com/office/drawing/2014/main" val="2979263137"/>
                  </a:ext>
                </a:extLst>
              </a:tr>
              <a:tr h="137120">
                <a:tc>
                  <a:txBody>
                    <a:bodyPr/>
                    <a:lstStyle/>
                    <a:p>
                      <a:r>
                        <a:rPr lang="en-US" sz="1400" dirty="0"/>
                        <a:t>Vertical Frequency</a:t>
                      </a:r>
                    </a:p>
                  </a:txBody>
                  <a:tcPr/>
                </a:tc>
                <a:tc>
                  <a:txBody>
                    <a:bodyPr/>
                    <a:lstStyle/>
                    <a:p>
                      <a:r>
                        <a:rPr lang="en-US" sz="1400" dirty="0"/>
                        <a:t>1 MHz</a:t>
                      </a:r>
                    </a:p>
                  </a:txBody>
                  <a:tcPr/>
                </a:tc>
                <a:tc>
                  <a:txBody>
                    <a:bodyPr/>
                    <a:lstStyle/>
                    <a:p>
                      <a:r>
                        <a:rPr lang="en-US" sz="1400" dirty="0"/>
                        <a:t>*</a:t>
                      </a:r>
                    </a:p>
                  </a:txBody>
                  <a:tcPr/>
                </a:tc>
                <a:extLst>
                  <a:ext uri="{0D108BD9-81ED-4DB2-BD59-A6C34878D82A}">
                    <a16:rowId xmlns:a16="http://schemas.microsoft.com/office/drawing/2014/main" val="3155996163"/>
                  </a:ext>
                </a:extLst>
              </a:tr>
              <a:tr h="137120">
                <a:tc>
                  <a:txBody>
                    <a:bodyPr/>
                    <a:lstStyle/>
                    <a:p>
                      <a:r>
                        <a:rPr lang="en-US" sz="1400" dirty="0"/>
                        <a:t>Horizontal Frequency</a:t>
                      </a:r>
                    </a:p>
                  </a:txBody>
                  <a:tcPr/>
                </a:tc>
                <a:tc>
                  <a:txBody>
                    <a:bodyPr/>
                    <a:lstStyle/>
                    <a:p>
                      <a:r>
                        <a:rPr lang="en-US" sz="1400" dirty="0"/>
                        <a:t>10 MHz</a:t>
                      </a:r>
                    </a:p>
                  </a:txBody>
                  <a:tcPr/>
                </a:tc>
                <a:tc>
                  <a:txBody>
                    <a:bodyPr/>
                    <a:lstStyle/>
                    <a:p>
                      <a:r>
                        <a:rPr lang="en-US" sz="1400" dirty="0"/>
                        <a:t>*</a:t>
                      </a:r>
                    </a:p>
                  </a:txBody>
                  <a:tcPr/>
                </a:tc>
                <a:extLst>
                  <a:ext uri="{0D108BD9-81ED-4DB2-BD59-A6C34878D82A}">
                    <a16:rowId xmlns:a16="http://schemas.microsoft.com/office/drawing/2014/main" val="2729645114"/>
                  </a:ext>
                </a:extLst>
              </a:tr>
            </a:tbl>
          </a:graphicData>
        </a:graphic>
      </p:graphicFrame>
      <p:sp>
        <p:nvSpPr>
          <p:cNvPr id="8" name="TextBox 7">
            <a:extLst>
              <a:ext uri="{FF2B5EF4-FFF2-40B4-BE49-F238E27FC236}">
                <a16:creationId xmlns:a16="http://schemas.microsoft.com/office/drawing/2014/main" id="{AF4198D6-743A-4DDD-B53A-2FB0DC8A15CF}"/>
              </a:ext>
            </a:extLst>
          </p:cNvPr>
          <p:cNvSpPr txBox="1"/>
          <p:nvPr/>
        </p:nvSpPr>
        <p:spPr>
          <a:xfrm>
            <a:off x="5137815" y="987443"/>
            <a:ext cx="2957605" cy="1077218"/>
          </a:xfrm>
          <a:prstGeom prst="rect">
            <a:avLst/>
          </a:prstGeom>
          <a:noFill/>
          <a:ln>
            <a:solidFill>
              <a:schemeClr val="tx1"/>
            </a:solidFill>
          </a:ln>
        </p:spPr>
        <p:txBody>
          <a:bodyPr wrap="none" rtlCol="0">
            <a:spAutoFit/>
          </a:bodyPr>
          <a:lstStyle/>
          <a:p>
            <a:r>
              <a:rPr lang="en-US" sz="1600" dirty="0"/>
              <a:t>*: Specified</a:t>
            </a:r>
          </a:p>
          <a:p>
            <a:r>
              <a:rPr lang="en-US" sz="1600" dirty="0"/>
              <a:t>+: CCD201-20 Datasheet</a:t>
            </a:r>
          </a:p>
          <a:p>
            <a:r>
              <a:rPr lang="en-US" sz="1600" dirty="0"/>
              <a:t>^: From Characterization</a:t>
            </a:r>
          </a:p>
          <a:p>
            <a:r>
              <a:rPr lang="en-US" sz="1600" dirty="0"/>
              <a:t>‘: From EM N2 Camera Datasheet</a:t>
            </a:r>
          </a:p>
        </p:txBody>
      </p:sp>
      <p:sp>
        <p:nvSpPr>
          <p:cNvPr id="9" name="TextBox 8">
            <a:extLst>
              <a:ext uri="{FF2B5EF4-FFF2-40B4-BE49-F238E27FC236}">
                <a16:creationId xmlns:a16="http://schemas.microsoft.com/office/drawing/2014/main" id="{F41EB06C-2F13-4D62-A544-2960D98AF671}"/>
              </a:ext>
            </a:extLst>
          </p:cNvPr>
          <p:cNvSpPr txBox="1"/>
          <p:nvPr/>
        </p:nvSpPr>
        <p:spPr>
          <a:xfrm>
            <a:off x="5137815" y="3518631"/>
            <a:ext cx="6935653" cy="2031325"/>
          </a:xfrm>
          <a:prstGeom prst="rect">
            <a:avLst/>
          </a:prstGeom>
          <a:noFill/>
          <a:ln>
            <a:solidFill>
              <a:schemeClr val="tx1"/>
            </a:solidFill>
          </a:ln>
        </p:spPr>
        <p:txBody>
          <a:bodyPr wrap="square" rtlCol="0">
            <a:spAutoFit/>
          </a:bodyPr>
          <a:lstStyle/>
          <a:p>
            <a:r>
              <a:rPr lang="en-US" sz="1400" dirty="0">
                <a:solidFill>
                  <a:srgbClr val="C00000"/>
                </a:solidFill>
              </a:rPr>
              <a:t>Note: </a:t>
            </a:r>
            <a:r>
              <a:rPr lang="en-US" sz="1400" dirty="0"/>
              <a:t>A reduced detector size is used in the simulation for the sake of minimizing processing time. This does not impact the behavior of the simulator as compared to a real detector, except for the reduction in the number of multiplication elements, which does alter the shape of the output distribution. This is important for CIC and dark current analysis, as the probability distribution function described in previous slides assumes a large number of multiplying elements. It will be seen that the simulator is still able to well approximate the detector behavior, however this may be a source of deviations from realistic detector operation. See the slide “Output Probability Distribution vs Number of Multiplication Elements” at the end of the slide deck for more information.</a:t>
            </a:r>
          </a:p>
        </p:txBody>
      </p:sp>
      <p:sp>
        <p:nvSpPr>
          <p:cNvPr id="10" name="TextBox 9">
            <a:extLst>
              <a:ext uri="{FF2B5EF4-FFF2-40B4-BE49-F238E27FC236}">
                <a16:creationId xmlns:a16="http://schemas.microsoft.com/office/drawing/2014/main" id="{2705C189-5FA6-4994-B18A-9657224536E5}"/>
              </a:ext>
            </a:extLst>
          </p:cNvPr>
          <p:cNvSpPr txBox="1"/>
          <p:nvPr/>
        </p:nvSpPr>
        <p:spPr>
          <a:xfrm>
            <a:off x="5137815" y="5549956"/>
            <a:ext cx="6935653" cy="738664"/>
          </a:xfrm>
          <a:prstGeom prst="rect">
            <a:avLst/>
          </a:prstGeom>
          <a:noFill/>
          <a:ln>
            <a:solidFill>
              <a:schemeClr val="tx1"/>
            </a:solidFill>
          </a:ln>
        </p:spPr>
        <p:txBody>
          <a:bodyPr wrap="square" rtlCol="0">
            <a:spAutoFit/>
          </a:bodyPr>
          <a:lstStyle/>
          <a:p>
            <a:r>
              <a:rPr lang="en-US" sz="1400" dirty="0">
                <a:solidFill>
                  <a:srgbClr val="C00000"/>
                </a:solidFill>
              </a:rPr>
              <a:t>Note:</a:t>
            </a:r>
            <a:r>
              <a:rPr lang="en-US" sz="1400" dirty="0"/>
              <a:t> For simulating CIC, the rate must be translated from per frame to per transfer. This is accomplished by dividing the CIC rate by the average number of transfers for pixels in the image section.</a:t>
            </a:r>
          </a:p>
        </p:txBody>
      </p:sp>
    </p:spTree>
    <p:extLst>
      <p:ext uri="{BB962C8B-B14F-4D97-AF65-F5344CB8AC3E}">
        <p14:creationId xmlns:p14="http://schemas.microsoft.com/office/powerpoint/2010/main" val="190049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A22DA-6CBD-4934-9EFF-AC05BA5F102C}"/>
              </a:ext>
            </a:extLst>
          </p:cNvPr>
          <p:cNvSpPr>
            <a:spLocks noGrp="1"/>
          </p:cNvSpPr>
          <p:nvPr>
            <p:ph type="title"/>
          </p:nvPr>
        </p:nvSpPr>
        <p:spPr/>
        <p:txBody>
          <a:bodyPr/>
          <a:lstStyle/>
          <a:p>
            <a:r>
              <a:rPr lang="en-US" dirty="0"/>
              <a:t>Bias Simulation</a:t>
            </a:r>
          </a:p>
        </p:txBody>
      </p:sp>
      <p:sp>
        <p:nvSpPr>
          <p:cNvPr id="3" name="Content Placeholder 2">
            <a:extLst>
              <a:ext uri="{FF2B5EF4-FFF2-40B4-BE49-F238E27FC236}">
                <a16:creationId xmlns:a16="http://schemas.microsoft.com/office/drawing/2014/main" id="{AFA6BD0F-8E13-4811-A59F-B0FC45558690}"/>
              </a:ext>
            </a:extLst>
          </p:cNvPr>
          <p:cNvSpPr>
            <a:spLocks noGrp="1"/>
          </p:cNvSpPr>
          <p:nvPr>
            <p:ph idx="1"/>
          </p:nvPr>
        </p:nvSpPr>
        <p:spPr>
          <a:xfrm>
            <a:off x="112889" y="993424"/>
            <a:ext cx="11966222" cy="1866196"/>
          </a:xfrm>
        </p:spPr>
        <p:txBody>
          <a:bodyPr/>
          <a:lstStyle/>
          <a:p>
            <a:r>
              <a:rPr lang="en-US" dirty="0"/>
              <a:t>Comparison of the bias curve generated from camera data and the simulation show the two are similar, though the camera data is not precisely Gaussian in distribution</a:t>
            </a:r>
          </a:p>
          <a:p>
            <a:r>
              <a:rPr lang="en-US" dirty="0"/>
              <a:t>Note the lack of fixed pattern noise in the bias frame</a:t>
            </a:r>
          </a:p>
        </p:txBody>
      </p:sp>
      <p:sp>
        <p:nvSpPr>
          <p:cNvPr id="4" name="Date Placeholder 3">
            <a:extLst>
              <a:ext uri="{FF2B5EF4-FFF2-40B4-BE49-F238E27FC236}">
                <a16:creationId xmlns:a16="http://schemas.microsoft.com/office/drawing/2014/main" id="{890B0BFA-B3D9-4C9F-B045-FEB05F7EE46A}"/>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DAF132CE-825C-49A0-BAA1-5EBE93078CF6}"/>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6C954D93-F15A-43E6-9DC3-F1CAD4576544}"/>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25</a:t>
            </a:fld>
            <a:endParaRPr lang="en-US">
              <a:solidFill>
                <a:prstClr val="white"/>
              </a:solidFill>
            </a:endParaRPr>
          </a:p>
        </p:txBody>
      </p:sp>
      <p:pic>
        <p:nvPicPr>
          <p:cNvPr id="7" name="Picture 6">
            <a:extLst>
              <a:ext uri="{FF2B5EF4-FFF2-40B4-BE49-F238E27FC236}">
                <a16:creationId xmlns:a16="http://schemas.microsoft.com/office/drawing/2014/main" id="{3001DC79-AFF5-4F27-88B1-3BA3AD0DC8E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39617" y="2859620"/>
            <a:ext cx="4136745" cy="3429000"/>
          </a:xfrm>
          <a:prstGeom prst="rect">
            <a:avLst/>
          </a:prstGeom>
        </p:spPr>
      </p:pic>
      <p:pic>
        <p:nvPicPr>
          <p:cNvPr id="8" name="Picture 7">
            <a:extLst>
              <a:ext uri="{FF2B5EF4-FFF2-40B4-BE49-F238E27FC236}">
                <a16:creationId xmlns:a16="http://schemas.microsoft.com/office/drawing/2014/main" id="{AC2B9744-5F81-46AB-AD32-ED95C30F79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76362" y="2859621"/>
            <a:ext cx="4102749" cy="3428999"/>
          </a:xfrm>
          <a:prstGeom prst="rect">
            <a:avLst/>
          </a:prstGeom>
        </p:spPr>
      </p:pic>
      <p:graphicFrame>
        <p:nvGraphicFramePr>
          <p:cNvPr id="9" name="Table 9">
            <a:extLst>
              <a:ext uri="{FF2B5EF4-FFF2-40B4-BE49-F238E27FC236}">
                <a16:creationId xmlns:a16="http://schemas.microsoft.com/office/drawing/2014/main" id="{3A43FAD2-62CF-4A5E-8C1C-8793BF9E8636}"/>
              </a:ext>
            </a:extLst>
          </p:cNvPr>
          <p:cNvGraphicFramePr>
            <a:graphicFrameLocks noGrp="1"/>
          </p:cNvGraphicFramePr>
          <p:nvPr>
            <p:extLst>
              <p:ext uri="{D42A27DB-BD31-4B8C-83A1-F6EECF244321}">
                <p14:modId xmlns:p14="http://schemas.microsoft.com/office/powerpoint/2010/main" val="1913004046"/>
              </p:ext>
            </p:extLst>
          </p:nvPr>
        </p:nvGraphicFramePr>
        <p:xfrm>
          <a:off x="0" y="2859619"/>
          <a:ext cx="3729318" cy="1219200"/>
        </p:xfrm>
        <a:graphic>
          <a:graphicData uri="http://schemas.openxmlformats.org/drawingml/2006/table">
            <a:tbl>
              <a:tblPr firstRow="1" bandRow="1">
                <a:tableStyleId>{5C22544A-7EE6-4342-B048-85BDC9FD1C3A}</a:tableStyleId>
              </a:tblPr>
              <a:tblGrid>
                <a:gridCol w="1891553">
                  <a:extLst>
                    <a:ext uri="{9D8B030D-6E8A-4147-A177-3AD203B41FA5}">
                      <a16:colId xmlns:a16="http://schemas.microsoft.com/office/drawing/2014/main" val="4076820148"/>
                    </a:ext>
                  </a:extLst>
                </a:gridCol>
                <a:gridCol w="1138518">
                  <a:extLst>
                    <a:ext uri="{9D8B030D-6E8A-4147-A177-3AD203B41FA5}">
                      <a16:colId xmlns:a16="http://schemas.microsoft.com/office/drawing/2014/main" val="941639245"/>
                    </a:ext>
                  </a:extLst>
                </a:gridCol>
                <a:gridCol w="699247">
                  <a:extLst>
                    <a:ext uri="{9D8B030D-6E8A-4147-A177-3AD203B41FA5}">
                      <a16:colId xmlns:a16="http://schemas.microsoft.com/office/drawing/2014/main" val="1060726896"/>
                    </a:ext>
                  </a:extLst>
                </a:gridCol>
              </a:tblGrid>
              <a:tr h="163044">
                <a:tc>
                  <a:txBody>
                    <a:bodyPr/>
                    <a:lstStyle/>
                    <a:p>
                      <a:r>
                        <a:rPr lang="en-US" sz="1400" dirty="0"/>
                        <a:t>Parameter</a:t>
                      </a:r>
                    </a:p>
                  </a:txBody>
                  <a:tcPr/>
                </a:tc>
                <a:tc>
                  <a:txBody>
                    <a:bodyPr/>
                    <a:lstStyle/>
                    <a:p>
                      <a:r>
                        <a:rPr lang="en-US" sz="1400" dirty="0"/>
                        <a:t>Value</a:t>
                      </a:r>
                    </a:p>
                  </a:txBody>
                  <a:tcPr/>
                </a:tc>
                <a:tc>
                  <a:txBody>
                    <a:bodyPr/>
                    <a:lstStyle/>
                    <a:p>
                      <a:r>
                        <a:rPr lang="en-US" sz="1400" dirty="0"/>
                        <a:t>Source</a:t>
                      </a:r>
                    </a:p>
                  </a:txBody>
                  <a:tcPr/>
                </a:tc>
                <a:extLst>
                  <a:ext uri="{0D108BD9-81ED-4DB2-BD59-A6C34878D82A}">
                    <a16:rowId xmlns:a16="http://schemas.microsoft.com/office/drawing/2014/main" val="615043974"/>
                  </a:ext>
                </a:extLst>
              </a:tr>
              <a:tr h="163044">
                <a:tc>
                  <a:txBody>
                    <a:bodyPr/>
                    <a:lstStyle/>
                    <a:p>
                      <a:r>
                        <a:rPr lang="en-US" sz="1400" dirty="0"/>
                        <a:t>Bias Level</a:t>
                      </a:r>
                    </a:p>
                  </a:txBody>
                  <a:tcPr/>
                </a:tc>
                <a:tc>
                  <a:txBody>
                    <a:bodyPr/>
                    <a:lstStyle/>
                    <a:p>
                      <a:r>
                        <a:rPr lang="en-US" sz="1400" dirty="0"/>
                        <a:t>33397.346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2010926181"/>
                  </a:ext>
                </a:extLst>
              </a:tr>
              <a:tr h="163044">
                <a:tc>
                  <a:txBody>
                    <a:bodyPr/>
                    <a:lstStyle/>
                    <a:p>
                      <a:r>
                        <a:rPr lang="en-US" sz="1400" dirty="0"/>
                        <a:t>Gain</a:t>
                      </a:r>
                    </a:p>
                  </a:txBody>
                  <a:tcPr/>
                </a:tc>
                <a:tc>
                  <a:txBody>
                    <a:bodyPr/>
                    <a:lstStyle/>
                    <a:p>
                      <a:r>
                        <a:rPr lang="en-US" sz="1400" dirty="0"/>
                        <a:t>1</a:t>
                      </a:r>
                    </a:p>
                  </a:txBody>
                  <a:tcPr/>
                </a:tc>
                <a:tc>
                  <a:txBody>
                    <a:bodyPr/>
                    <a:lstStyle/>
                    <a:p>
                      <a:r>
                        <a:rPr lang="en-US" sz="1400" dirty="0"/>
                        <a:t>*</a:t>
                      </a:r>
                    </a:p>
                  </a:txBody>
                  <a:tcPr/>
                </a:tc>
                <a:extLst>
                  <a:ext uri="{0D108BD9-81ED-4DB2-BD59-A6C34878D82A}">
                    <a16:rowId xmlns:a16="http://schemas.microsoft.com/office/drawing/2014/main" val="3010387312"/>
                  </a:ext>
                </a:extLst>
              </a:tr>
              <a:tr h="163044">
                <a:tc>
                  <a:txBody>
                    <a:bodyPr/>
                    <a:lstStyle/>
                    <a:p>
                      <a:r>
                        <a:rPr lang="en-US" sz="1400" dirty="0"/>
                        <a:t>Number of Bias Frames</a:t>
                      </a:r>
                    </a:p>
                  </a:txBody>
                  <a:tcPr/>
                </a:tc>
                <a:tc>
                  <a:txBody>
                    <a:bodyPr/>
                    <a:lstStyle/>
                    <a:p>
                      <a:r>
                        <a:rPr lang="en-US" sz="1400" dirty="0"/>
                        <a:t>100 Frames</a:t>
                      </a:r>
                    </a:p>
                  </a:txBody>
                  <a:tcPr/>
                </a:tc>
                <a:tc>
                  <a:txBody>
                    <a:bodyPr/>
                    <a:lstStyle/>
                    <a:p>
                      <a:r>
                        <a:rPr lang="en-US" sz="1400" dirty="0"/>
                        <a:t>*</a:t>
                      </a:r>
                    </a:p>
                  </a:txBody>
                  <a:tcPr/>
                </a:tc>
                <a:extLst>
                  <a:ext uri="{0D108BD9-81ED-4DB2-BD59-A6C34878D82A}">
                    <a16:rowId xmlns:a16="http://schemas.microsoft.com/office/drawing/2014/main" val="508934302"/>
                  </a:ext>
                </a:extLst>
              </a:tr>
            </a:tbl>
          </a:graphicData>
        </a:graphic>
      </p:graphicFrame>
    </p:spTree>
    <p:extLst>
      <p:ext uri="{BB962C8B-B14F-4D97-AF65-F5344CB8AC3E}">
        <p14:creationId xmlns:p14="http://schemas.microsoft.com/office/powerpoint/2010/main" val="30805337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65024-0D5C-4A6D-9264-500C0ABD4270}"/>
              </a:ext>
            </a:extLst>
          </p:cNvPr>
          <p:cNvSpPr>
            <a:spLocks noGrp="1"/>
          </p:cNvSpPr>
          <p:nvPr>
            <p:ph type="title"/>
          </p:nvPr>
        </p:nvSpPr>
        <p:spPr/>
        <p:txBody>
          <a:bodyPr/>
          <a:lstStyle/>
          <a:p>
            <a:r>
              <a:rPr lang="en-US" dirty="0"/>
              <a:t>PTC Simulation</a:t>
            </a:r>
          </a:p>
        </p:txBody>
      </p:sp>
      <p:sp>
        <p:nvSpPr>
          <p:cNvPr id="3" name="Content Placeholder 2">
            <a:extLst>
              <a:ext uri="{FF2B5EF4-FFF2-40B4-BE49-F238E27FC236}">
                <a16:creationId xmlns:a16="http://schemas.microsoft.com/office/drawing/2014/main" id="{9918CD46-53C6-40B9-BD5C-F9EC600FAEF9}"/>
              </a:ext>
            </a:extLst>
          </p:cNvPr>
          <p:cNvSpPr>
            <a:spLocks noGrp="1"/>
          </p:cNvSpPr>
          <p:nvPr>
            <p:ph idx="1"/>
          </p:nvPr>
        </p:nvSpPr>
        <p:spPr>
          <a:xfrm>
            <a:off x="112889" y="993424"/>
            <a:ext cx="5983111" cy="5295196"/>
          </a:xfrm>
        </p:spPr>
        <p:txBody>
          <a:bodyPr>
            <a:normAutofit/>
          </a:bodyPr>
          <a:lstStyle/>
          <a:p>
            <a:r>
              <a:rPr lang="en-US" dirty="0"/>
              <a:t>PTC data was taken for exposure times spanning 4 orders of magnitude using 40 sample points, spaced logarithmically</a:t>
            </a:r>
          </a:p>
          <a:p>
            <a:r>
              <a:rPr lang="en-US" dirty="0"/>
              <a:t>The simulated light was set to a wavelength of 600 nm with an interacting quantum efficiency of 90% and quantum yield of 1</a:t>
            </a:r>
          </a:p>
          <a:p>
            <a:r>
              <a:rPr lang="en-US" dirty="0"/>
              <a:t>Observe that at saturation, the noise level immediately drops to the read noise floor</a:t>
            </a:r>
          </a:p>
          <a:p>
            <a:pPr lvl="1"/>
            <a:r>
              <a:rPr lang="en-US" dirty="0"/>
              <a:t>This is because the model does not include non-linearity in charge collection and transfer as a function of the amount of charge in a pixel</a:t>
            </a:r>
          </a:p>
        </p:txBody>
      </p:sp>
      <p:sp>
        <p:nvSpPr>
          <p:cNvPr id="4" name="Date Placeholder 3">
            <a:extLst>
              <a:ext uri="{FF2B5EF4-FFF2-40B4-BE49-F238E27FC236}">
                <a16:creationId xmlns:a16="http://schemas.microsoft.com/office/drawing/2014/main" id="{20E8D56D-21E2-4F33-A889-8B2FF9F83DE9}"/>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02831A9-DE70-4F5F-904B-3FE279558A1F}"/>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90650755-9B66-45BC-AECD-79A15735B0D3}"/>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26</a:t>
            </a:fld>
            <a:endParaRPr lang="en-US">
              <a:solidFill>
                <a:prstClr val="white"/>
              </a:solidFill>
            </a:endParaRPr>
          </a:p>
        </p:txBody>
      </p:sp>
      <p:pic>
        <p:nvPicPr>
          <p:cNvPr id="7" name="Picture 6">
            <a:extLst>
              <a:ext uri="{FF2B5EF4-FFF2-40B4-BE49-F238E27FC236}">
                <a16:creationId xmlns:a16="http://schemas.microsoft.com/office/drawing/2014/main" id="{F9793EC1-F373-4059-9386-AC7A71CF89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75234" y="1015154"/>
            <a:ext cx="5228345" cy="4182676"/>
          </a:xfrm>
          <a:prstGeom prst="rect">
            <a:avLst/>
          </a:prstGeom>
        </p:spPr>
      </p:pic>
      <p:graphicFrame>
        <p:nvGraphicFramePr>
          <p:cNvPr id="9" name="Table 14">
            <a:extLst>
              <a:ext uri="{FF2B5EF4-FFF2-40B4-BE49-F238E27FC236}">
                <a16:creationId xmlns:a16="http://schemas.microsoft.com/office/drawing/2014/main" id="{CDD499B5-4359-43B9-B1C6-E95229AA7079}"/>
              </a:ext>
            </a:extLst>
          </p:cNvPr>
          <p:cNvGraphicFramePr>
            <a:graphicFrameLocks noGrp="1"/>
          </p:cNvGraphicFramePr>
          <p:nvPr>
            <p:extLst>
              <p:ext uri="{D42A27DB-BD31-4B8C-83A1-F6EECF244321}">
                <p14:modId xmlns:p14="http://schemas.microsoft.com/office/powerpoint/2010/main" val="3954258609"/>
              </p:ext>
            </p:extLst>
          </p:nvPr>
        </p:nvGraphicFramePr>
        <p:xfrm>
          <a:off x="6185647" y="5176100"/>
          <a:ext cx="5893464" cy="1112520"/>
        </p:xfrm>
        <a:graphic>
          <a:graphicData uri="http://schemas.openxmlformats.org/drawingml/2006/table">
            <a:tbl>
              <a:tblPr firstRow="1" bandRow="1">
                <a:tableStyleId>{5C22544A-7EE6-4342-B048-85BDC9FD1C3A}</a:tableStyleId>
              </a:tblPr>
              <a:tblGrid>
                <a:gridCol w="2043953">
                  <a:extLst>
                    <a:ext uri="{9D8B030D-6E8A-4147-A177-3AD203B41FA5}">
                      <a16:colId xmlns:a16="http://schemas.microsoft.com/office/drawing/2014/main" val="2062597625"/>
                    </a:ext>
                  </a:extLst>
                </a:gridCol>
                <a:gridCol w="1524000">
                  <a:extLst>
                    <a:ext uri="{9D8B030D-6E8A-4147-A177-3AD203B41FA5}">
                      <a16:colId xmlns:a16="http://schemas.microsoft.com/office/drawing/2014/main" val="3941610740"/>
                    </a:ext>
                  </a:extLst>
                </a:gridCol>
                <a:gridCol w="2325511">
                  <a:extLst>
                    <a:ext uri="{9D8B030D-6E8A-4147-A177-3AD203B41FA5}">
                      <a16:colId xmlns:a16="http://schemas.microsoft.com/office/drawing/2014/main" val="2289738677"/>
                    </a:ext>
                  </a:extLst>
                </a:gridCol>
              </a:tblGrid>
              <a:tr h="370840">
                <a:tc>
                  <a:txBody>
                    <a:bodyPr/>
                    <a:lstStyle/>
                    <a:p>
                      <a:r>
                        <a:rPr lang="en-US" dirty="0"/>
                        <a:t>Parameter</a:t>
                      </a:r>
                    </a:p>
                  </a:txBody>
                  <a:tcPr/>
                </a:tc>
                <a:tc>
                  <a:txBody>
                    <a:bodyPr/>
                    <a:lstStyle/>
                    <a:p>
                      <a:r>
                        <a:rPr lang="en-US" dirty="0"/>
                        <a:t>Specified</a:t>
                      </a:r>
                    </a:p>
                  </a:txBody>
                  <a:tcPr/>
                </a:tc>
                <a:tc>
                  <a:txBody>
                    <a:bodyPr/>
                    <a:lstStyle/>
                    <a:p>
                      <a:r>
                        <a:rPr lang="en-US" dirty="0"/>
                        <a:t>Simulated Measurement</a:t>
                      </a:r>
                    </a:p>
                  </a:txBody>
                  <a:tcPr/>
                </a:tc>
                <a:extLst>
                  <a:ext uri="{0D108BD9-81ED-4DB2-BD59-A6C34878D82A}">
                    <a16:rowId xmlns:a16="http://schemas.microsoft.com/office/drawing/2014/main" val="3410501948"/>
                  </a:ext>
                </a:extLst>
              </a:tr>
              <a:tr h="370840">
                <a:tc>
                  <a:txBody>
                    <a:bodyPr/>
                    <a:lstStyle/>
                    <a:p>
                      <a:r>
                        <a:rPr lang="en-US" dirty="0"/>
                        <a:t>Read Noise</a:t>
                      </a:r>
                    </a:p>
                  </a:txBody>
                  <a:tcPr/>
                </a:tc>
                <a:tc>
                  <a:txBody>
                    <a:bodyPr/>
                    <a:lstStyle/>
                    <a:p>
                      <a:r>
                        <a:rPr lang="en-US" dirty="0"/>
                        <a:t>5.2210 DN</a:t>
                      </a:r>
                    </a:p>
                  </a:txBody>
                  <a:tcPr/>
                </a:tc>
                <a:tc>
                  <a:txBody>
                    <a:bodyPr/>
                    <a:lstStyle/>
                    <a:p>
                      <a:r>
                        <a:rPr lang="en-US" dirty="0"/>
                        <a:t>5.2449 DN</a:t>
                      </a:r>
                    </a:p>
                  </a:txBody>
                  <a:tcPr/>
                </a:tc>
                <a:extLst>
                  <a:ext uri="{0D108BD9-81ED-4DB2-BD59-A6C34878D82A}">
                    <a16:rowId xmlns:a16="http://schemas.microsoft.com/office/drawing/2014/main" val="270731439"/>
                  </a:ext>
                </a:extLst>
              </a:tr>
              <a:tr h="370840">
                <a:tc>
                  <a:txBody>
                    <a:bodyPr/>
                    <a:lstStyle/>
                    <a:p>
                      <a:r>
                        <a:rPr lang="en-US" dirty="0"/>
                        <a:t>Camera Gain Constant</a:t>
                      </a:r>
                    </a:p>
                  </a:txBody>
                  <a:tcPr/>
                </a:tc>
                <a:tc>
                  <a:txBody>
                    <a:bodyPr/>
                    <a:lstStyle/>
                    <a:p>
                      <a:r>
                        <a:rPr lang="en-US" dirty="0"/>
                        <a:t>17.6665 e</a:t>
                      </a:r>
                      <a:r>
                        <a:rPr lang="en-US" baseline="30000" dirty="0"/>
                        <a:t>-</a:t>
                      </a:r>
                      <a:r>
                        <a:rPr lang="en-US" baseline="0" dirty="0"/>
                        <a:t> DN</a:t>
                      </a:r>
                      <a:r>
                        <a:rPr lang="en-US" baseline="30000" dirty="0"/>
                        <a:t>-1</a:t>
                      </a:r>
                      <a:endParaRPr lang="en-US" dirty="0"/>
                    </a:p>
                  </a:txBody>
                  <a:tcPr/>
                </a:tc>
                <a:tc>
                  <a:txBody>
                    <a:bodyPr/>
                    <a:lstStyle/>
                    <a:p>
                      <a:r>
                        <a:rPr lang="en-US" dirty="0"/>
                        <a:t>17.6306 e</a:t>
                      </a:r>
                      <a:r>
                        <a:rPr lang="en-US" baseline="30000" dirty="0"/>
                        <a:t>-</a:t>
                      </a:r>
                      <a:r>
                        <a:rPr lang="en-US" baseline="0" dirty="0"/>
                        <a:t> DN</a:t>
                      </a:r>
                      <a:r>
                        <a:rPr lang="en-US" baseline="30000" dirty="0"/>
                        <a:t>-</a:t>
                      </a:r>
                      <a:endParaRPr lang="en-US" dirty="0"/>
                    </a:p>
                  </a:txBody>
                  <a:tcPr/>
                </a:tc>
                <a:extLst>
                  <a:ext uri="{0D108BD9-81ED-4DB2-BD59-A6C34878D82A}">
                    <a16:rowId xmlns:a16="http://schemas.microsoft.com/office/drawing/2014/main" val="784320555"/>
                  </a:ext>
                </a:extLst>
              </a:tr>
            </a:tbl>
          </a:graphicData>
        </a:graphic>
      </p:graphicFrame>
      <p:sp>
        <p:nvSpPr>
          <p:cNvPr id="10" name="Right Brace 9">
            <a:extLst>
              <a:ext uri="{FF2B5EF4-FFF2-40B4-BE49-F238E27FC236}">
                <a16:creationId xmlns:a16="http://schemas.microsoft.com/office/drawing/2014/main" id="{6435AAC6-214B-4ED0-89C5-C3F6FC1C9550}"/>
              </a:ext>
            </a:extLst>
          </p:cNvPr>
          <p:cNvSpPr/>
          <p:nvPr/>
        </p:nvSpPr>
        <p:spPr>
          <a:xfrm rot="16200000">
            <a:off x="8145380" y="3720770"/>
            <a:ext cx="207753" cy="129387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0FD990-0993-4DDE-A358-ACDF45BA210A}"/>
              </a:ext>
            </a:extLst>
          </p:cNvPr>
          <p:cNvSpPr txBox="1"/>
          <p:nvPr/>
        </p:nvSpPr>
        <p:spPr>
          <a:xfrm>
            <a:off x="7456346" y="3931421"/>
            <a:ext cx="1585819" cy="307777"/>
          </a:xfrm>
          <a:prstGeom prst="rect">
            <a:avLst/>
          </a:prstGeom>
          <a:noFill/>
        </p:spPr>
        <p:txBody>
          <a:bodyPr wrap="none" rtlCol="0">
            <a:spAutoFit/>
          </a:bodyPr>
          <a:lstStyle/>
          <a:p>
            <a:r>
              <a:rPr lang="en-US" sz="1400" dirty="0"/>
              <a:t>Read Noise Regime</a:t>
            </a:r>
          </a:p>
        </p:txBody>
      </p:sp>
      <p:sp>
        <p:nvSpPr>
          <p:cNvPr id="12" name="TextBox 11">
            <a:extLst>
              <a:ext uri="{FF2B5EF4-FFF2-40B4-BE49-F238E27FC236}">
                <a16:creationId xmlns:a16="http://schemas.microsoft.com/office/drawing/2014/main" id="{A6C0D690-FA29-4225-9B36-226C7C1D7BB2}"/>
              </a:ext>
            </a:extLst>
          </p:cNvPr>
          <p:cNvSpPr txBox="1"/>
          <p:nvPr/>
        </p:nvSpPr>
        <p:spPr>
          <a:xfrm>
            <a:off x="10169249" y="3984961"/>
            <a:ext cx="1393587" cy="307777"/>
          </a:xfrm>
          <a:prstGeom prst="rect">
            <a:avLst/>
          </a:prstGeom>
          <a:noFill/>
        </p:spPr>
        <p:txBody>
          <a:bodyPr wrap="none" rtlCol="0">
            <a:spAutoFit/>
          </a:bodyPr>
          <a:lstStyle/>
          <a:p>
            <a:r>
              <a:rPr lang="en-US" sz="1400" dirty="0"/>
              <a:t>Saturated Frame</a:t>
            </a:r>
          </a:p>
        </p:txBody>
      </p:sp>
      <p:cxnSp>
        <p:nvCxnSpPr>
          <p:cNvPr id="13" name="Straight Arrow Connector 12">
            <a:extLst>
              <a:ext uri="{FF2B5EF4-FFF2-40B4-BE49-F238E27FC236}">
                <a16:creationId xmlns:a16="http://schemas.microsoft.com/office/drawing/2014/main" id="{1C231BD5-03C7-435F-8B9B-8D020EF4A3B4}"/>
              </a:ext>
            </a:extLst>
          </p:cNvPr>
          <p:cNvCxnSpPr>
            <a:cxnSpLocks/>
            <a:stCxn id="12" idx="2"/>
          </p:cNvCxnSpPr>
          <p:nvPr/>
        </p:nvCxnSpPr>
        <p:spPr>
          <a:xfrm>
            <a:off x="10866043" y="4292738"/>
            <a:ext cx="339839" cy="2433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5221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13DB0-0FAB-4340-99DE-73C7C32ED59A}"/>
              </a:ext>
            </a:extLst>
          </p:cNvPr>
          <p:cNvSpPr>
            <a:spLocks noGrp="1"/>
          </p:cNvSpPr>
          <p:nvPr>
            <p:ph type="title"/>
          </p:nvPr>
        </p:nvSpPr>
        <p:spPr/>
        <p:txBody>
          <a:bodyPr/>
          <a:lstStyle/>
          <a:p>
            <a:r>
              <a:rPr lang="en-US" dirty="0"/>
              <a:t>Quantum Yield Measurements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A1747A8-FB57-484B-BEBF-02CDAA93146B}"/>
                  </a:ext>
                </a:extLst>
              </p:cNvPr>
              <p:cNvSpPr>
                <a:spLocks noGrp="1"/>
              </p:cNvSpPr>
              <p:nvPr>
                <p:ph idx="1"/>
              </p:nvPr>
            </p:nvSpPr>
            <p:spPr>
              <a:xfrm>
                <a:off x="112889" y="993424"/>
                <a:ext cx="8561668" cy="2926123"/>
              </a:xfrm>
            </p:spPr>
            <p:txBody>
              <a:bodyPr/>
              <a:lstStyle/>
              <a:p>
                <a:r>
                  <a:rPr lang="en-US" dirty="0"/>
                  <a:t>For long (&gt; 350 nm) wavelength photons, the photon transfer curve yields the camera gain constant </a:t>
                </a:r>
                <a:r>
                  <a:rPr lang="en-US" i="1" dirty="0"/>
                  <a:t>K</a:t>
                </a:r>
                <a:endParaRPr lang="en-US" dirty="0"/>
              </a:p>
              <a:p>
                <a:r>
                  <a:rPr lang="en-US" dirty="0"/>
                  <a:t>For shorter wavelengths, quantum yield is &gt; 1</a:t>
                </a:r>
              </a:p>
              <a:p>
                <a:pPr lvl="1"/>
                <a:r>
                  <a:rPr lang="en-US" dirty="0"/>
                  <a:t>Photon transfer curve now finds the camera gain constant </a:t>
                </a:r>
                <a:r>
                  <a:rPr lang="en-US" i="1" dirty="0"/>
                  <a:t>J</a:t>
                </a:r>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𝐾</m:t>
                        </m:r>
                      </m:num>
                      <m:den>
                        <m:r>
                          <a:rPr lang="en-US" b="0" i="1" smtClean="0">
                            <a:latin typeface="Cambria Math" panose="02040503050406030204" pitchFamily="18" charset="0"/>
                          </a:rPr>
                          <m:t>𝐽</m:t>
                        </m:r>
                      </m:den>
                    </m:f>
                  </m:oMath>
                </a14:m>
                <a:endParaRPr lang="en-US" dirty="0"/>
              </a:p>
              <a:p>
                <a:pPr lvl="2"/>
                <a:r>
                  <a:rPr lang="el-GR" dirty="0"/>
                  <a:t>η</a:t>
                </a:r>
                <a:r>
                  <a:rPr lang="en-US" baseline="-25000" dirty="0"/>
                  <a:t>i</a:t>
                </a:r>
                <a:r>
                  <a:rPr lang="en-US" dirty="0"/>
                  <a:t> is the quantum yield</a:t>
                </a:r>
              </a:p>
              <a:p>
                <a:pPr lvl="1"/>
                <a:r>
                  <a:rPr lang="en-US" dirty="0"/>
                  <a:t>Can find </a:t>
                </a:r>
                <a:r>
                  <a:rPr lang="en-US" i="1" dirty="0"/>
                  <a:t>J</a:t>
                </a:r>
                <a:r>
                  <a:rPr lang="en-US" dirty="0"/>
                  <a:t> the same way </a:t>
                </a:r>
                <a:r>
                  <a:rPr lang="en-US" i="1" dirty="0"/>
                  <a:t>K</a:t>
                </a:r>
                <a:r>
                  <a:rPr lang="en-US" dirty="0"/>
                  <a:t> was found previously</a:t>
                </a:r>
              </a:p>
            </p:txBody>
          </p:sp>
        </mc:Choice>
        <mc:Fallback xmlns="">
          <p:sp>
            <p:nvSpPr>
              <p:cNvPr id="3" name="Content Placeholder 2">
                <a:extLst>
                  <a:ext uri="{FF2B5EF4-FFF2-40B4-BE49-F238E27FC236}">
                    <a16:creationId xmlns:a16="http://schemas.microsoft.com/office/drawing/2014/main" id="{FA1747A8-FB57-484B-BEBF-02CDAA93146B}"/>
                  </a:ext>
                </a:extLst>
              </p:cNvPr>
              <p:cNvSpPr>
                <a:spLocks noGrp="1" noRot="1" noChangeAspect="1" noMove="1" noResize="1" noEditPoints="1" noAdjustHandles="1" noChangeArrowheads="1" noChangeShapeType="1" noTextEdit="1"/>
              </p:cNvSpPr>
              <p:nvPr>
                <p:ph idx="1"/>
              </p:nvPr>
            </p:nvSpPr>
            <p:spPr>
              <a:xfrm>
                <a:off x="112889" y="993424"/>
                <a:ext cx="8561668" cy="2926123"/>
              </a:xfrm>
              <a:blipFill>
                <a:blip r:embed="rId2"/>
                <a:stretch>
                  <a:fillRect l="-1068" t="-3333"/>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388FA4E-8D46-4843-B752-4C152AD14917}"/>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BBA6EDA1-BD77-46FC-BBD1-2D4C455C17BB}"/>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FC067F0B-A7FA-47C9-93F5-2308A6AA55CD}"/>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27</a:t>
            </a:fld>
            <a:endParaRPr lang="en-US">
              <a:solidFill>
                <a:prstClr val="white"/>
              </a:solidFill>
            </a:endParaRPr>
          </a:p>
        </p:txBody>
      </p:sp>
      <p:pic>
        <p:nvPicPr>
          <p:cNvPr id="7" name="Picture 6">
            <a:extLst>
              <a:ext uri="{FF2B5EF4-FFF2-40B4-BE49-F238E27FC236}">
                <a16:creationId xmlns:a16="http://schemas.microsoft.com/office/drawing/2014/main" id="{79E9F3F3-B4C6-4CF2-8910-836E6467A8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00086" y="1016451"/>
            <a:ext cx="3279026" cy="2623220"/>
          </a:xfrm>
          <a:prstGeom prst="rect">
            <a:avLst/>
          </a:prstGeom>
        </p:spPr>
      </p:pic>
      <p:sp>
        <p:nvSpPr>
          <p:cNvPr id="8" name="TextBox 7">
            <a:extLst>
              <a:ext uri="{FF2B5EF4-FFF2-40B4-BE49-F238E27FC236}">
                <a16:creationId xmlns:a16="http://schemas.microsoft.com/office/drawing/2014/main" id="{500C1BF5-4321-4794-9FF3-24004BB3680C}"/>
              </a:ext>
            </a:extLst>
          </p:cNvPr>
          <p:cNvSpPr txBox="1"/>
          <p:nvPr/>
        </p:nvSpPr>
        <p:spPr>
          <a:xfrm>
            <a:off x="9145577" y="1071173"/>
            <a:ext cx="1104790" cy="338554"/>
          </a:xfrm>
          <a:prstGeom prst="rect">
            <a:avLst/>
          </a:prstGeom>
          <a:noFill/>
        </p:spPr>
        <p:txBody>
          <a:bodyPr wrap="none" rtlCol="0">
            <a:spAutoFit/>
          </a:bodyPr>
          <a:lstStyle/>
          <a:p>
            <a:r>
              <a:rPr lang="el-GR" sz="1600" dirty="0"/>
              <a:t>λ</a:t>
            </a:r>
            <a:r>
              <a:rPr lang="en-US" sz="1600" dirty="0"/>
              <a:t> = 175 nm</a:t>
            </a:r>
          </a:p>
        </p:txBody>
      </p:sp>
      <p:pic>
        <p:nvPicPr>
          <p:cNvPr id="9" name="Picture 8">
            <a:extLst>
              <a:ext uri="{FF2B5EF4-FFF2-40B4-BE49-F238E27FC236}">
                <a16:creationId xmlns:a16="http://schemas.microsoft.com/office/drawing/2014/main" id="{E521259E-3DF7-434B-B7BD-B61925A93E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731951" y="3665401"/>
            <a:ext cx="3347160" cy="2623219"/>
          </a:xfrm>
          <a:prstGeom prst="rect">
            <a:avLst/>
          </a:prstGeom>
        </p:spPr>
      </p:pic>
      <p:sp>
        <p:nvSpPr>
          <p:cNvPr id="10" name="TextBox 9">
            <a:extLst>
              <a:ext uri="{FF2B5EF4-FFF2-40B4-BE49-F238E27FC236}">
                <a16:creationId xmlns:a16="http://schemas.microsoft.com/office/drawing/2014/main" id="{F210B466-F73E-47FE-9BC9-AA77F03EB2E2}"/>
              </a:ext>
            </a:extLst>
          </p:cNvPr>
          <p:cNvSpPr txBox="1"/>
          <p:nvPr/>
        </p:nvSpPr>
        <p:spPr>
          <a:xfrm>
            <a:off x="9119929" y="3739950"/>
            <a:ext cx="1156086" cy="338554"/>
          </a:xfrm>
          <a:prstGeom prst="rect">
            <a:avLst/>
          </a:prstGeom>
          <a:noFill/>
        </p:spPr>
        <p:txBody>
          <a:bodyPr wrap="none" rtlCol="0">
            <a:spAutoFit/>
          </a:bodyPr>
          <a:lstStyle/>
          <a:p>
            <a:r>
              <a:rPr lang="el-GR" sz="1600" dirty="0"/>
              <a:t>λ</a:t>
            </a:r>
            <a:r>
              <a:rPr lang="en-US" sz="1600" dirty="0"/>
              <a:t> = 0.21 nm</a:t>
            </a:r>
          </a:p>
        </p:txBody>
      </p:sp>
      <p:sp>
        <p:nvSpPr>
          <p:cNvPr id="11" name="TextBox 10">
            <a:extLst>
              <a:ext uri="{FF2B5EF4-FFF2-40B4-BE49-F238E27FC236}">
                <a16:creationId xmlns:a16="http://schemas.microsoft.com/office/drawing/2014/main" id="{5D47D0A6-52BE-404C-8A71-07B934DD5907}"/>
              </a:ext>
            </a:extLst>
          </p:cNvPr>
          <p:cNvSpPr txBox="1"/>
          <p:nvPr/>
        </p:nvSpPr>
        <p:spPr>
          <a:xfrm>
            <a:off x="9145577" y="4769111"/>
            <a:ext cx="2669905" cy="1169551"/>
          </a:xfrm>
          <a:prstGeom prst="rect">
            <a:avLst/>
          </a:prstGeom>
          <a:noFill/>
          <a:ln>
            <a:solidFill>
              <a:schemeClr val="tx1"/>
            </a:solidFill>
          </a:ln>
        </p:spPr>
        <p:txBody>
          <a:bodyPr wrap="square" rtlCol="0">
            <a:spAutoFit/>
          </a:bodyPr>
          <a:lstStyle/>
          <a:p>
            <a:pPr algn="just"/>
            <a:r>
              <a:rPr lang="en-US" sz="1400" b="1" dirty="0">
                <a:solidFill>
                  <a:srgbClr val="C00000"/>
                </a:solidFill>
              </a:rPr>
              <a:t>Note: </a:t>
            </a:r>
            <a:r>
              <a:rPr lang="en-US" sz="1400" dirty="0"/>
              <a:t>While this looks like non-linearity, this is more likely saturation of individual pixels that then drops their noise level to the read noise floor</a:t>
            </a:r>
          </a:p>
        </p:txBody>
      </p:sp>
      <p:cxnSp>
        <p:nvCxnSpPr>
          <p:cNvPr id="12" name="Straight Arrow Connector 11">
            <a:extLst>
              <a:ext uri="{FF2B5EF4-FFF2-40B4-BE49-F238E27FC236}">
                <a16:creationId xmlns:a16="http://schemas.microsoft.com/office/drawing/2014/main" id="{F4696A9E-859D-4BF3-9BE8-29530A76E6A9}"/>
              </a:ext>
            </a:extLst>
          </p:cNvPr>
          <p:cNvCxnSpPr>
            <a:cxnSpLocks/>
            <a:stCxn id="11" idx="0"/>
            <a:endCxn id="13" idx="1"/>
          </p:cNvCxnSpPr>
          <p:nvPr/>
        </p:nvCxnSpPr>
        <p:spPr>
          <a:xfrm flipV="1">
            <a:off x="10480530" y="4387008"/>
            <a:ext cx="1092078" cy="3821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Left Brace 12">
            <a:extLst>
              <a:ext uri="{FF2B5EF4-FFF2-40B4-BE49-F238E27FC236}">
                <a16:creationId xmlns:a16="http://schemas.microsoft.com/office/drawing/2014/main" id="{5CAE2CD3-90D5-40B2-8FBA-F96907127E98}"/>
              </a:ext>
            </a:extLst>
          </p:cNvPr>
          <p:cNvSpPr/>
          <p:nvPr/>
        </p:nvSpPr>
        <p:spPr>
          <a:xfrm rot="19601585">
            <a:off x="11559841" y="3887128"/>
            <a:ext cx="155448" cy="914400"/>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7" name="Table 4">
            <a:extLst>
              <a:ext uri="{FF2B5EF4-FFF2-40B4-BE49-F238E27FC236}">
                <a16:creationId xmlns:a16="http://schemas.microsoft.com/office/drawing/2014/main" id="{09670F1B-B43C-438F-A1EC-815385CC67C2}"/>
              </a:ext>
            </a:extLst>
          </p:cNvPr>
          <p:cNvGraphicFramePr>
            <a:graphicFrameLocks noGrp="1"/>
          </p:cNvGraphicFramePr>
          <p:nvPr>
            <p:extLst>
              <p:ext uri="{D42A27DB-BD31-4B8C-83A1-F6EECF244321}">
                <p14:modId xmlns:p14="http://schemas.microsoft.com/office/powerpoint/2010/main" val="927987558"/>
              </p:ext>
            </p:extLst>
          </p:nvPr>
        </p:nvGraphicFramePr>
        <p:xfrm>
          <a:off x="1634124" y="3919547"/>
          <a:ext cx="5519198" cy="1326896"/>
        </p:xfrm>
        <a:graphic>
          <a:graphicData uri="http://schemas.openxmlformats.org/drawingml/2006/table">
            <a:tbl>
              <a:tblPr firstRow="1" bandRow="1">
                <a:tableStyleId>{5C22544A-7EE6-4342-B048-85BDC9FD1C3A}</a:tableStyleId>
              </a:tblPr>
              <a:tblGrid>
                <a:gridCol w="1346693">
                  <a:extLst>
                    <a:ext uri="{9D8B030D-6E8A-4147-A177-3AD203B41FA5}">
                      <a16:colId xmlns:a16="http://schemas.microsoft.com/office/drawing/2014/main" val="2652872138"/>
                    </a:ext>
                  </a:extLst>
                </a:gridCol>
                <a:gridCol w="1623597">
                  <a:extLst>
                    <a:ext uri="{9D8B030D-6E8A-4147-A177-3AD203B41FA5}">
                      <a16:colId xmlns:a16="http://schemas.microsoft.com/office/drawing/2014/main" val="3750939283"/>
                    </a:ext>
                  </a:extLst>
                </a:gridCol>
                <a:gridCol w="1527976">
                  <a:extLst>
                    <a:ext uri="{9D8B030D-6E8A-4147-A177-3AD203B41FA5}">
                      <a16:colId xmlns:a16="http://schemas.microsoft.com/office/drawing/2014/main" val="3255041457"/>
                    </a:ext>
                  </a:extLst>
                </a:gridCol>
                <a:gridCol w="1020932">
                  <a:extLst>
                    <a:ext uri="{9D8B030D-6E8A-4147-A177-3AD203B41FA5}">
                      <a16:colId xmlns:a16="http://schemas.microsoft.com/office/drawing/2014/main" val="244418920"/>
                    </a:ext>
                  </a:extLst>
                </a:gridCol>
              </a:tblGrid>
              <a:tr h="370840">
                <a:tc>
                  <a:txBody>
                    <a:bodyPr/>
                    <a:lstStyle/>
                    <a:p>
                      <a:r>
                        <a:rPr lang="en-US" dirty="0"/>
                        <a:t>Wavelength (nm)</a:t>
                      </a:r>
                    </a:p>
                  </a:txBody>
                  <a:tcPr/>
                </a:tc>
                <a:tc>
                  <a:txBody>
                    <a:bodyPr/>
                    <a:lstStyle/>
                    <a:p>
                      <a:r>
                        <a:rPr lang="en-US" dirty="0"/>
                        <a:t>Nominal Quantum Yield</a:t>
                      </a:r>
                    </a:p>
                  </a:txBody>
                  <a:tcPr/>
                </a:tc>
                <a:tc>
                  <a:txBody>
                    <a:bodyPr/>
                    <a:lstStyle/>
                    <a:p>
                      <a:r>
                        <a:rPr lang="en-US" dirty="0"/>
                        <a:t>Simulated Measurement</a:t>
                      </a:r>
                    </a:p>
                  </a:txBody>
                  <a:tcPr/>
                </a:tc>
                <a:tc>
                  <a:txBody>
                    <a:bodyPr/>
                    <a:lstStyle/>
                    <a:p>
                      <a:r>
                        <a:rPr lang="en-US" dirty="0"/>
                        <a:t>Error (%)</a:t>
                      </a:r>
                    </a:p>
                  </a:txBody>
                  <a:tcPr/>
                </a:tc>
                <a:extLst>
                  <a:ext uri="{0D108BD9-81ED-4DB2-BD59-A6C34878D82A}">
                    <a16:rowId xmlns:a16="http://schemas.microsoft.com/office/drawing/2014/main" val="695168934"/>
                  </a:ext>
                </a:extLst>
              </a:tr>
              <a:tr h="370840">
                <a:tc>
                  <a:txBody>
                    <a:bodyPr/>
                    <a:lstStyle/>
                    <a:p>
                      <a:r>
                        <a:rPr lang="en-US" dirty="0"/>
                        <a:t>175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1.79</a:t>
                      </a:r>
                    </a:p>
                  </a:txBody>
                  <a:tcPr/>
                </a:tc>
                <a:tc>
                  <a:txBody>
                    <a:bodyPr/>
                    <a:lstStyle/>
                    <a:p>
                      <a:r>
                        <a:rPr lang="en-US" dirty="0"/>
                        <a:t>1.99</a:t>
                      </a:r>
                    </a:p>
                  </a:txBody>
                  <a:tcPr/>
                </a:tc>
                <a:tc>
                  <a:txBody>
                    <a:bodyPr/>
                    <a:lstStyle/>
                    <a:p>
                      <a:r>
                        <a:rPr lang="en-US" dirty="0"/>
                        <a:t>11.2</a:t>
                      </a:r>
                    </a:p>
                  </a:txBody>
                  <a:tcPr/>
                </a:tc>
                <a:extLst>
                  <a:ext uri="{0D108BD9-81ED-4DB2-BD59-A6C34878D82A}">
                    <a16:rowId xmlns:a16="http://schemas.microsoft.com/office/drawing/2014/main" val="3261030617"/>
                  </a:ext>
                </a:extLst>
              </a:tr>
              <a:tr h="370840">
                <a:tc>
                  <a:txBody>
                    <a:bodyPr/>
                    <a:lstStyle/>
                    <a:p>
                      <a:r>
                        <a:rPr lang="en-US" dirty="0"/>
                        <a:t>0.21</a:t>
                      </a:r>
                    </a:p>
                  </a:txBody>
                  <a:tcPr/>
                </a:tc>
                <a:tc>
                  <a:txBody>
                    <a:bodyPr/>
                    <a:lstStyle/>
                    <a:p>
                      <a:r>
                        <a:rPr lang="en-US" dirty="0"/>
                        <a:t>1616.44</a:t>
                      </a:r>
                    </a:p>
                  </a:txBody>
                  <a:tcPr/>
                </a:tc>
                <a:tc>
                  <a:txBody>
                    <a:bodyPr/>
                    <a:lstStyle/>
                    <a:p>
                      <a:r>
                        <a:rPr lang="en-US" dirty="0"/>
                        <a:t>1615.82</a:t>
                      </a:r>
                    </a:p>
                  </a:txBody>
                  <a:tcPr/>
                </a:tc>
                <a:tc>
                  <a:txBody>
                    <a:bodyPr/>
                    <a:lstStyle/>
                    <a:p>
                      <a:r>
                        <a:rPr lang="en-US" dirty="0"/>
                        <a:t>-0.03</a:t>
                      </a:r>
                    </a:p>
                  </a:txBody>
                  <a:tcPr/>
                </a:tc>
                <a:extLst>
                  <a:ext uri="{0D108BD9-81ED-4DB2-BD59-A6C34878D82A}">
                    <a16:rowId xmlns:a16="http://schemas.microsoft.com/office/drawing/2014/main" val="2674529305"/>
                  </a:ext>
                </a:extLst>
              </a:tr>
            </a:tbl>
          </a:graphicData>
        </a:graphic>
      </p:graphicFrame>
      <p:sp>
        <p:nvSpPr>
          <p:cNvPr id="28" name="TextBox 27">
            <a:extLst>
              <a:ext uri="{FF2B5EF4-FFF2-40B4-BE49-F238E27FC236}">
                <a16:creationId xmlns:a16="http://schemas.microsoft.com/office/drawing/2014/main" id="{D0393EB4-F31F-4BAD-A58E-9C2582C8B861}"/>
              </a:ext>
            </a:extLst>
          </p:cNvPr>
          <p:cNvSpPr txBox="1"/>
          <p:nvPr/>
        </p:nvSpPr>
        <p:spPr>
          <a:xfrm>
            <a:off x="112889" y="5334513"/>
            <a:ext cx="6096000" cy="954107"/>
          </a:xfrm>
          <a:prstGeom prst="rect">
            <a:avLst/>
          </a:prstGeom>
          <a:noFill/>
          <a:ln>
            <a:solidFill>
              <a:schemeClr val="tx1"/>
            </a:solidFill>
          </a:ln>
        </p:spPr>
        <p:txBody>
          <a:bodyPr wrap="square" rtlCol="0">
            <a:spAutoFit/>
          </a:bodyPr>
          <a:lstStyle/>
          <a:p>
            <a:pPr algn="just"/>
            <a:r>
              <a:rPr lang="en-US" sz="1400" b="1" dirty="0">
                <a:solidFill>
                  <a:srgbClr val="C00000"/>
                </a:solidFill>
              </a:rPr>
              <a:t>Note:</a:t>
            </a:r>
            <a:r>
              <a:rPr lang="en-US" sz="1400" dirty="0">
                <a:solidFill>
                  <a:srgbClr val="C00000"/>
                </a:solidFill>
              </a:rPr>
              <a:t> </a:t>
            </a:r>
            <a:r>
              <a:rPr lang="en-US" sz="1400" dirty="0"/>
              <a:t>Real measurements of the quantum yield at 0.21 nm will yield a lower value (1420 e</a:t>
            </a:r>
            <a:r>
              <a:rPr lang="en-US" sz="1400" baseline="30000" dirty="0"/>
              <a:t>-</a:t>
            </a:r>
            <a:r>
              <a:rPr lang="en-US" sz="1400" dirty="0"/>
              <a:t> per interacting photon according to </a:t>
            </a:r>
            <a:r>
              <a:rPr lang="en-US" sz="1400" dirty="0" err="1"/>
              <a:t>Janesick</a:t>
            </a:r>
            <a:r>
              <a:rPr lang="en-US" sz="1400" dirty="0"/>
              <a:t>, 2001) due to the effect of charge collection efficiency. This is not modelled by the (EM)CCD Model, and so approximately the nominal value is recovered. </a:t>
            </a:r>
          </a:p>
        </p:txBody>
      </p:sp>
    </p:spTree>
    <p:extLst>
      <p:ext uri="{BB962C8B-B14F-4D97-AF65-F5344CB8AC3E}">
        <p14:creationId xmlns:p14="http://schemas.microsoft.com/office/powerpoint/2010/main" val="2838585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B2C8-54E5-42B7-BF50-EC285640A5F0}"/>
              </a:ext>
            </a:extLst>
          </p:cNvPr>
          <p:cNvSpPr>
            <a:spLocks noGrp="1"/>
          </p:cNvSpPr>
          <p:nvPr>
            <p:ph type="title"/>
          </p:nvPr>
        </p:nvSpPr>
        <p:spPr/>
        <p:txBody>
          <a:bodyPr/>
          <a:lstStyle/>
          <a:p>
            <a:r>
              <a:rPr lang="en-US" dirty="0"/>
              <a:t>CIC Simulation</a:t>
            </a:r>
          </a:p>
        </p:txBody>
      </p:sp>
      <p:sp>
        <p:nvSpPr>
          <p:cNvPr id="3" name="Content Placeholder 2">
            <a:extLst>
              <a:ext uri="{FF2B5EF4-FFF2-40B4-BE49-F238E27FC236}">
                <a16:creationId xmlns:a16="http://schemas.microsoft.com/office/drawing/2014/main" id="{8E1E22AD-0C2D-4DFA-8524-01698CC5125B}"/>
              </a:ext>
            </a:extLst>
          </p:cNvPr>
          <p:cNvSpPr>
            <a:spLocks noGrp="1"/>
          </p:cNvSpPr>
          <p:nvPr>
            <p:ph idx="1"/>
          </p:nvPr>
        </p:nvSpPr>
        <p:spPr>
          <a:xfrm>
            <a:off x="112889" y="993424"/>
            <a:ext cx="5983111" cy="5295196"/>
          </a:xfrm>
        </p:spPr>
        <p:txBody>
          <a:bodyPr>
            <a:normAutofit fontScale="92500"/>
          </a:bodyPr>
          <a:lstStyle/>
          <a:p>
            <a:r>
              <a:rPr lang="en-US" dirty="0"/>
              <a:t>For CIC simulation, the size of the detector parallel section was reduced to 25 x 25 pixels</a:t>
            </a:r>
          </a:p>
          <a:p>
            <a:r>
              <a:rPr lang="en-US" dirty="0"/>
              <a:t>In order to simulate the CIC, the measured CIC rate must be converted from per frame, to per transfer</a:t>
            </a:r>
          </a:p>
          <a:p>
            <a:pPr lvl="1"/>
            <a:r>
              <a:rPr lang="en-US" dirty="0"/>
              <a:t>Allows the model to simulate CIC on a per pixel basis, in keeping with the working of the rest of the model</a:t>
            </a:r>
          </a:p>
          <a:p>
            <a:pPr lvl="1"/>
            <a:r>
              <a:rPr lang="en-US" dirty="0"/>
              <a:t>Divide the per frame CIC rate by the average number of transfers a pixel will undertake in the readout sequence</a:t>
            </a:r>
          </a:p>
          <a:p>
            <a:r>
              <a:rPr lang="en-US" b="1" dirty="0"/>
              <a:t>Measured CIC: 0.0031 e</a:t>
            </a:r>
            <a:r>
              <a:rPr lang="en-US" b="1" baseline="30000" dirty="0"/>
              <a:t>-</a:t>
            </a:r>
            <a:r>
              <a:rPr lang="en-US" b="1" dirty="0"/>
              <a:t> pixel</a:t>
            </a:r>
            <a:r>
              <a:rPr lang="en-US" b="1" baseline="30000" dirty="0"/>
              <a:t>-1</a:t>
            </a:r>
            <a:r>
              <a:rPr lang="en-US" b="1" dirty="0"/>
              <a:t> fr</a:t>
            </a:r>
            <a:r>
              <a:rPr lang="en-US" b="1" baseline="30000" dirty="0"/>
              <a:t>-1</a:t>
            </a:r>
            <a:endParaRPr lang="en-US" b="1" dirty="0"/>
          </a:p>
          <a:p>
            <a:r>
              <a:rPr lang="en-US" b="1" dirty="0"/>
              <a:t>Simulated CIC: 0.0027 e</a:t>
            </a:r>
            <a:r>
              <a:rPr lang="en-US" b="1" baseline="30000" dirty="0"/>
              <a:t>-</a:t>
            </a:r>
            <a:r>
              <a:rPr lang="en-US" b="1" dirty="0"/>
              <a:t> pixel</a:t>
            </a:r>
            <a:r>
              <a:rPr lang="en-US" b="1" baseline="30000" dirty="0"/>
              <a:t>-1</a:t>
            </a:r>
            <a:r>
              <a:rPr lang="en-US" b="1" dirty="0"/>
              <a:t> fr</a:t>
            </a:r>
            <a:r>
              <a:rPr lang="en-US" b="1" baseline="30000" dirty="0"/>
              <a:t>-1</a:t>
            </a:r>
          </a:p>
          <a:p>
            <a:r>
              <a:rPr lang="en-US" b="1" dirty="0"/>
              <a:t>% Difference: -12.9%</a:t>
            </a:r>
          </a:p>
          <a:p>
            <a:r>
              <a:rPr lang="en-US" b="1" dirty="0"/>
              <a:t>Retrieved Gain: 1073.2</a:t>
            </a:r>
            <a:endParaRPr lang="en-US" dirty="0"/>
          </a:p>
        </p:txBody>
      </p:sp>
      <p:sp>
        <p:nvSpPr>
          <p:cNvPr id="4" name="Date Placeholder 3">
            <a:extLst>
              <a:ext uri="{FF2B5EF4-FFF2-40B4-BE49-F238E27FC236}">
                <a16:creationId xmlns:a16="http://schemas.microsoft.com/office/drawing/2014/main" id="{71BE18AD-EE3C-4A44-8AC1-5D4699880BBB}"/>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0B1F7254-D01D-4EE3-ADBD-A8E0E68FD928}"/>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CA387970-5302-4C32-8C9C-CC4E5818104A}"/>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28</a:t>
            </a:fld>
            <a:endParaRPr lang="en-US">
              <a:solidFill>
                <a:prstClr val="white"/>
              </a:solidFill>
            </a:endParaRPr>
          </a:p>
        </p:txBody>
      </p:sp>
      <p:pic>
        <p:nvPicPr>
          <p:cNvPr id="7" name="Picture 6">
            <a:extLst>
              <a:ext uri="{FF2B5EF4-FFF2-40B4-BE49-F238E27FC236}">
                <a16:creationId xmlns:a16="http://schemas.microsoft.com/office/drawing/2014/main" id="{9514C409-6F4F-4CFB-8269-84897CE1963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61830" y="2212625"/>
            <a:ext cx="4917281" cy="4075996"/>
          </a:xfrm>
          <a:prstGeom prst="rect">
            <a:avLst/>
          </a:prstGeom>
        </p:spPr>
      </p:pic>
      <p:graphicFrame>
        <p:nvGraphicFramePr>
          <p:cNvPr id="8" name="Table 9">
            <a:extLst>
              <a:ext uri="{FF2B5EF4-FFF2-40B4-BE49-F238E27FC236}">
                <a16:creationId xmlns:a16="http://schemas.microsoft.com/office/drawing/2014/main" id="{61124227-4035-4818-98A3-123D239B140A}"/>
              </a:ext>
            </a:extLst>
          </p:cNvPr>
          <p:cNvGraphicFramePr>
            <a:graphicFrameLocks noGrp="1"/>
          </p:cNvGraphicFramePr>
          <p:nvPr>
            <p:extLst>
              <p:ext uri="{D42A27DB-BD31-4B8C-83A1-F6EECF244321}">
                <p14:modId xmlns:p14="http://schemas.microsoft.com/office/powerpoint/2010/main" val="2009362545"/>
              </p:ext>
            </p:extLst>
          </p:nvPr>
        </p:nvGraphicFramePr>
        <p:xfrm>
          <a:off x="7378924" y="993424"/>
          <a:ext cx="4700187" cy="1219200"/>
        </p:xfrm>
        <a:graphic>
          <a:graphicData uri="http://schemas.openxmlformats.org/drawingml/2006/table">
            <a:tbl>
              <a:tblPr firstRow="1" bandRow="1">
                <a:tableStyleId>{5C22544A-7EE6-4342-B048-85BDC9FD1C3A}</a:tableStyleId>
              </a:tblPr>
              <a:tblGrid>
                <a:gridCol w="2864740">
                  <a:extLst>
                    <a:ext uri="{9D8B030D-6E8A-4147-A177-3AD203B41FA5}">
                      <a16:colId xmlns:a16="http://schemas.microsoft.com/office/drawing/2014/main" val="4076820148"/>
                    </a:ext>
                  </a:extLst>
                </a:gridCol>
                <a:gridCol w="1136591">
                  <a:extLst>
                    <a:ext uri="{9D8B030D-6E8A-4147-A177-3AD203B41FA5}">
                      <a16:colId xmlns:a16="http://schemas.microsoft.com/office/drawing/2014/main" val="941639245"/>
                    </a:ext>
                  </a:extLst>
                </a:gridCol>
                <a:gridCol w="698856">
                  <a:extLst>
                    <a:ext uri="{9D8B030D-6E8A-4147-A177-3AD203B41FA5}">
                      <a16:colId xmlns:a16="http://schemas.microsoft.com/office/drawing/2014/main" val="1060726896"/>
                    </a:ext>
                  </a:extLst>
                </a:gridCol>
              </a:tblGrid>
              <a:tr h="163044">
                <a:tc>
                  <a:txBody>
                    <a:bodyPr/>
                    <a:lstStyle/>
                    <a:p>
                      <a:r>
                        <a:rPr lang="en-US" sz="1400" dirty="0"/>
                        <a:t>Parameter</a:t>
                      </a:r>
                    </a:p>
                  </a:txBody>
                  <a:tcPr/>
                </a:tc>
                <a:tc>
                  <a:txBody>
                    <a:bodyPr/>
                    <a:lstStyle/>
                    <a:p>
                      <a:r>
                        <a:rPr lang="en-US" sz="1400" dirty="0"/>
                        <a:t>Value</a:t>
                      </a:r>
                    </a:p>
                  </a:txBody>
                  <a:tcPr/>
                </a:tc>
                <a:tc>
                  <a:txBody>
                    <a:bodyPr/>
                    <a:lstStyle/>
                    <a:p>
                      <a:r>
                        <a:rPr lang="en-US" sz="1400" dirty="0"/>
                        <a:t>Source</a:t>
                      </a:r>
                    </a:p>
                  </a:txBody>
                  <a:tcPr/>
                </a:tc>
                <a:extLst>
                  <a:ext uri="{0D108BD9-81ED-4DB2-BD59-A6C34878D82A}">
                    <a16:rowId xmlns:a16="http://schemas.microsoft.com/office/drawing/2014/main" val="615043974"/>
                  </a:ext>
                </a:extLst>
              </a:tr>
              <a:tr h="163044">
                <a:tc>
                  <a:txBody>
                    <a:bodyPr/>
                    <a:lstStyle/>
                    <a:p>
                      <a:r>
                        <a:rPr lang="en-US" sz="1400" dirty="0"/>
                        <a:t>Bias Level</a:t>
                      </a:r>
                    </a:p>
                  </a:txBody>
                  <a:tcPr/>
                </a:tc>
                <a:tc>
                  <a:txBody>
                    <a:bodyPr/>
                    <a:lstStyle/>
                    <a:p>
                      <a:r>
                        <a:rPr lang="en-US" sz="1400" dirty="0"/>
                        <a:t>24030.448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2010926181"/>
                  </a:ext>
                </a:extLst>
              </a:tr>
              <a:tr h="163044">
                <a:tc>
                  <a:txBody>
                    <a:bodyPr/>
                    <a:lstStyle/>
                    <a:p>
                      <a:r>
                        <a:rPr lang="en-US" sz="1400" dirty="0"/>
                        <a:t>Gain</a:t>
                      </a:r>
                    </a:p>
                  </a:txBody>
                  <a:tcPr/>
                </a:tc>
                <a:tc>
                  <a:txBody>
                    <a:bodyPr/>
                    <a:lstStyle/>
                    <a:p>
                      <a:r>
                        <a:rPr lang="en-US" sz="1400" dirty="0"/>
                        <a:t>1000</a:t>
                      </a:r>
                    </a:p>
                  </a:txBody>
                  <a:tcPr/>
                </a:tc>
                <a:tc>
                  <a:txBody>
                    <a:bodyPr/>
                    <a:lstStyle/>
                    <a:p>
                      <a:r>
                        <a:rPr lang="en-US" sz="1400" dirty="0"/>
                        <a:t>*</a:t>
                      </a:r>
                    </a:p>
                  </a:txBody>
                  <a:tcPr/>
                </a:tc>
                <a:extLst>
                  <a:ext uri="{0D108BD9-81ED-4DB2-BD59-A6C34878D82A}">
                    <a16:rowId xmlns:a16="http://schemas.microsoft.com/office/drawing/2014/main" val="3010387312"/>
                  </a:ext>
                </a:extLst>
              </a:tr>
              <a:tr h="163044">
                <a:tc>
                  <a:txBody>
                    <a:bodyPr/>
                    <a:lstStyle/>
                    <a:p>
                      <a:r>
                        <a:rPr lang="en-US" sz="1400" dirty="0"/>
                        <a:t>Number of CIC Frames</a:t>
                      </a:r>
                    </a:p>
                  </a:txBody>
                  <a:tcPr/>
                </a:tc>
                <a:tc>
                  <a:txBody>
                    <a:bodyPr/>
                    <a:lstStyle/>
                    <a:p>
                      <a:r>
                        <a:rPr lang="en-US" sz="1400" dirty="0"/>
                        <a:t>1000 Frames</a:t>
                      </a:r>
                    </a:p>
                  </a:txBody>
                  <a:tcPr/>
                </a:tc>
                <a:tc>
                  <a:txBody>
                    <a:bodyPr/>
                    <a:lstStyle/>
                    <a:p>
                      <a:r>
                        <a:rPr lang="en-US" sz="1400" dirty="0"/>
                        <a:t>*</a:t>
                      </a:r>
                    </a:p>
                  </a:txBody>
                  <a:tcPr/>
                </a:tc>
                <a:extLst>
                  <a:ext uri="{0D108BD9-81ED-4DB2-BD59-A6C34878D82A}">
                    <a16:rowId xmlns:a16="http://schemas.microsoft.com/office/drawing/2014/main" val="508934302"/>
                  </a:ext>
                </a:extLst>
              </a:tr>
            </a:tbl>
          </a:graphicData>
        </a:graphic>
      </p:graphicFrame>
    </p:spTree>
    <p:extLst>
      <p:ext uri="{BB962C8B-B14F-4D97-AF65-F5344CB8AC3E}">
        <p14:creationId xmlns:p14="http://schemas.microsoft.com/office/powerpoint/2010/main" val="1597534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0FDE-EA09-4180-8D95-4C41B1AA4CD5}"/>
              </a:ext>
            </a:extLst>
          </p:cNvPr>
          <p:cNvSpPr>
            <a:spLocks noGrp="1"/>
          </p:cNvSpPr>
          <p:nvPr>
            <p:ph type="title"/>
          </p:nvPr>
        </p:nvSpPr>
        <p:spPr/>
        <p:txBody>
          <a:bodyPr/>
          <a:lstStyle/>
          <a:p>
            <a:r>
              <a:rPr lang="en-US" dirty="0"/>
              <a:t>Dark Current Simulation</a:t>
            </a:r>
          </a:p>
        </p:txBody>
      </p:sp>
      <p:sp>
        <p:nvSpPr>
          <p:cNvPr id="3" name="Content Placeholder 2">
            <a:extLst>
              <a:ext uri="{FF2B5EF4-FFF2-40B4-BE49-F238E27FC236}">
                <a16:creationId xmlns:a16="http://schemas.microsoft.com/office/drawing/2014/main" id="{C4649FF8-BA5E-4A18-A0A8-C5A72A95EA4F}"/>
              </a:ext>
            </a:extLst>
          </p:cNvPr>
          <p:cNvSpPr>
            <a:spLocks noGrp="1"/>
          </p:cNvSpPr>
          <p:nvPr>
            <p:ph idx="1"/>
          </p:nvPr>
        </p:nvSpPr>
        <p:spPr>
          <a:xfrm>
            <a:off x="112889" y="993424"/>
            <a:ext cx="5983111" cy="5295196"/>
          </a:xfrm>
        </p:spPr>
        <p:txBody>
          <a:bodyPr/>
          <a:lstStyle/>
          <a:p>
            <a:r>
              <a:rPr lang="en-US" dirty="0"/>
              <a:t>Note that the effect of muon impacts on the detector are not included in the simulation</a:t>
            </a:r>
          </a:p>
          <a:p>
            <a:r>
              <a:rPr lang="en-US" dirty="0"/>
              <a:t>“Hot” pixels are also not simulated, though the model is capable of doing so if desired</a:t>
            </a:r>
          </a:p>
          <a:p>
            <a:r>
              <a:rPr lang="en-US" b="1" dirty="0"/>
              <a:t>Measured Dark Current: 7.0685e-4 e</a:t>
            </a:r>
            <a:r>
              <a:rPr lang="en-US" b="1" baseline="30000" dirty="0"/>
              <a:t>-</a:t>
            </a:r>
            <a:r>
              <a:rPr lang="en-US" b="1" dirty="0"/>
              <a:t> pixel</a:t>
            </a:r>
            <a:r>
              <a:rPr lang="en-US" b="1" baseline="30000" dirty="0"/>
              <a:t>-1</a:t>
            </a:r>
            <a:r>
              <a:rPr lang="en-US" b="1" dirty="0"/>
              <a:t> s</a:t>
            </a:r>
            <a:r>
              <a:rPr lang="en-US" b="1" baseline="30000" dirty="0"/>
              <a:t>-1</a:t>
            </a:r>
            <a:endParaRPr lang="en-US" b="1" dirty="0"/>
          </a:p>
          <a:p>
            <a:r>
              <a:rPr lang="en-US" b="1" dirty="0"/>
              <a:t>Simulated Dark Current: 7.7979e-4 e</a:t>
            </a:r>
            <a:r>
              <a:rPr lang="en-US" b="1" baseline="30000" dirty="0"/>
              <a:t>-</a:t>
            </a:r>
            <a:r>
              <a:rPr lang="en-US" b="1" dirty="0"/>
              <a:t> pixel</a:t>
            </a:r>
            <a:r>
              <a:rPr lang="en-US" b="1" baseline="30000" dirty="0"/>
              <a:t>-1</a:t>
            </a:r>
            <a:r>
              <a:rPr lang="en-US" b="1" dirty="0"/>
              <a:t> s</a:t>
            </a:r>
            <a:r>
              <a:rPr lang="en-US" b="1" baseline="30000" dirty="0"/>
              <a:t>-1</a:t>
            </a:r>
          </a:p>
          <a:p>
            <a:r>
              <a:rPr lang="en-US" b="1" dirty="0"/>
              <a:t>% Difference: 10.3%</a:t>
            </a:r>
          </a:p>
          <a:p>
            <a:r>
              <a:rPr lang="en-US" b="1" dirty="0"/>
              <a:t>Retrieved Gain: 1080.9</a:t>
            </a:r>
          </a:p>
        </p:txBody>
      </p:sp>
      <p:sp>
        <p:nvSpPr>
          <p:cNvPr id="4" name="Date Placeholder 3">
            <a:extLst>
              <a:ext uri="{FF2B5EF4-FFF2-40B4-BE49-F238E27FC236}">
                <a16:creationId xmlns:a16="http://schemas.microsoft.com/office/drawing/2014/main" id="{B3698F1A-D008-4181-93E6-F27C70CD39A3}"/>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226A4BF0-5E1C-4A79-AB2D-2EA93EDEAFB5}"/>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C09850A5-352C-479E-9287-FA1E731E7D1E}"/>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29</a:t>
            </a:fld>
            <a:endParaRPr lang="en-US">
              <a:solidFill>
                <a:prstClr val="white"/>
              </a:solidFill>
            </a:endParaRPr>
          </a:p>
        </p:txBody>
      </p:sp>
      <p:pic>
        <p:nvPicPr>
          <p:cNvPr id="7" name="Picture 6">
            <a:extLst>
              <a:ext uri="{FF2B5EF4-FFF2-40B4-BE49-F238E27FC236}">
                <a16:creationId xmlns:a16="http://schemas.microsoft.com/office/drawing/2014/main" id="{1CAF7E86-28EF-498A-A850-C6B533C633E7}"/>
              </a:ext>
            </a:extLst>
          </p:cNvPr>
          <p:cNvPicPr>
            <a:picLocks noChangeAspect="1"/>
          </p:cNvPicPr>
          <p:nvPr/>
        </p:nvPicPr>
        <p:blipFill>
          <a:blip r:embed="rId2"/>
          <a:stretch>
            <a:fillRect/>
          </a:stretch>
        </p:blipFill>
        <p:spPr>
          <a:xfrm>
            <a:off x="7529541" y="2517424"/>
            <a:ext cx="4549570" cy="3771196"/>
          </a:xfrm>
          <a:prstGeom prst="rect">
            <a:avLst/>
          </a:prstGeom>
        </p:spPr>
      </p:pic>
      <p:graphicFrame>
        <p:nvGraphicFramePr>
          <p:cNvPr id="8" name="Table 9">
            <a:extLst>
              <a:ext uri="{FF2B5EF4-FFF2-40B4-BE49-F238E27FC236}">
                <a16:creationId xmlns:a16="http://schemas.microsoft.com/office/drawing/2014/main" id="{EF90BA66-76D6-4A9A-B16E-6FFE8A121BDB}"/>
              </a:ext>
            </a:extLst>
          </p:cNvPr>
          <p:cNvGraphicFramePr>
            <a:graphicFrameLocks noGrp="1"/>
          </p:cNvGraphicFramePr>
          <p:nvPr>
            <p:extLst>
              <p:ext uri="{D42A27DB-BD31-4B8C-83A1-F6EECF244321}">
                <p14:modId xmlns:p14="http://schemas.microsoft.com/office/powerpoint/2010/main" val="3889134661"/>
              </p:ext>
            </p:extLst>
          </p:nvPr>
        </p:nvGraphicFramePr>
        <p:xfrm>
          <a:off x="7378924" y="993424"/>
          <a:ext cx="4700187" cy="1524000"/>
        </p:xfrm>
        <a:graphic>
          <a:graphicData uri="http://schemas.openxmlformats.org/drawingml/2006/table">
            <a:tbl>
              <a:tblPr firstRow="1" bandRow="1">
                <a:tableStyleId>{5C22544A-7EE6-4342-B048-85BDC9FD1C3A}</a:tableStyleId>
              </a:tblPr>
              <a:tblGrid>
                <a:gridCol w="2864740">
                  <a:extLst>
                    <a:ext uri="{9D8B030D-6E8A-4147-A177-3AD203B41FA5}">
                      <a16:colId xmlns:a16="http://schemas.microsoft.com/office/drawing/2014/main" val="4076820148"/>
                    </a:ext>
                  </a:extLst>
                </a:gridCol>
                <a:gridCol w="1136591">
                  <a:extLst>
                    <a:ext uri="{9D8B030D-6E8A-4147-A177-3AD203B41FA5}">
                      <a16:colId xmlns:a16="http://schemas.microsoft.com/office/drawing/2014/main" val="941639245"/>
                    </a:ext>
                  </a:extLst>
                </a:gridCol>
                <a:gridCol w="698856">
                  <a:extLst>
                    <a:ext uri="{9D8B030D-6E8A-4147-A177-3AD203B41FA5}">
                      <a16:colId xmlns:a16="http://schemas.microsoft.com/office/drawing/2014/main" val="1060726896"/>
                    </a:ext>
                  </a:extLst>
                </a:gridCol>
              </a:tblGrid>
              <a:tr h="163044">
                <a:tc>
                  <a:txBody>
                    <a:bodyPr/>
                    <a:lstStyle/>
                    <a:p>
                      <a:r>
                        <a:rPr lang="en-US" sz="1400" dirty="0"/>
                        <a:t>Parameter</a:t>
                      </a:r>
                    </a:p>
                  </a:txBody>
                  <a:tcPr/>
                </a:tc>
                <a:tc>
                  <a:txBody>
                    <a:bodyPr/>
                    <a:lstStyle/>
                    <a:p>
                      <a:r>
                        <a:rPr lang="en-US" sz="1400" dirty="0"/>
                        <a:t>Value</a:t>
                      </a:r>
                    </a:p>
                  </a:txBody>
                  <a:tcPr/>
                </a:tc>
                <a:tc>
                  <a:txBody>
                    <a:bodyPr/>
                    <a:lstStyle/>
                    <a:p>
                      <a:r>
                        <a:rPr lang="en-US" sz="1400" dirty="0"/>
                        <a:t>Source</a:t>
                      </a:r>
                    </a:p>
                  </a:txBody>
                  <a:tcPr/>
                </a:tc>
                <a:extLst>
                  <a:ext uri="{0D108BD9-81ED-4DB2-BD59-A6C34878D82A}">
                    <a16:rowId xmlns:a16="http://schemas.microsoft.com/office/drawing/2014/main" val="615043974"/>
                  </a:ext>
                </a:extLst>
              </a:tr>
              <a:tr h="163044">
                <a:tc>
                  <a:txBody>
                    <a:bodyPr/>
                    <a:lstStyle/>
                    <a:p>
                      <a:r>
                        <a:rPr lang="en-US" sz="1400" dirty="0"/>
                        <a:t>Bias Level</a:t>
                      </a:r>
                    </a:p>
                  </a:txBody>
                  <a:tcPr/>
                </a:tc>
                <a:tc>
                  <a:txBody>
                    <a:bodyPr/>
                    <a:lstStyle/>
                    <a:p>
                      <a:r>
                        <a:rPr lang="en-US" sz="1400" dirty="0"/>
                        <a:t>23657.194 e</a:t>
                      </a:r>
                      <a:r>
                        <a:rPr lang="en-US" sz="1400" baseline="30000" dirty="0"/>
                        <a:t>-</a:t>
                      </a:r>
                      <a:endParaRPr lang="en-US" sz="1400" dirty="0"/>
                    </a:p>
                  </a:txBody>
                  <a:tcPr/>
                </a:tc>
                <a:tc>
                  <a:txBody>
                    <a:bodyPr/>
                    <a:lstStyle/>
                    <a:p>
                      <a:r>
                        <a:rPr lang="en-US" sz="1400" dirty="0"/>
                        <a:t>^</a:t>
                      </a:r>
                    </a:p>
                  </a:txBody>
                  <a:tcPr/>
                </a:tc>
                <a:extLst>
                  <a:ext uri="{0D108BD9-81ED-4DB2-BD59-A6C34878D82A}">
                    <a16:rowId xmlns:a16="http://schemas.microsoft.com/office/drawing/2014/main" val="2010926181"/>
                  </a:ext>
                </a:extLst>
              </a:tr>
              <a:tr h="163044">
                <a:tc>
                  <a:txBody>
                    <a:bodyPr/>
                    <a:lstStyle/>
                    <a:p>
                      <a:r>
                        <a:rPr lang="en-US" sz="1400" dirty="0"/>
                        <a:t>Gain</a:t>
                      </a:r>
                    </a:p>
                  </a:txBody>
                  <a:tcPr/>
                </a:tc>
                <a:tc>
                  <a:txBody>
                    <a:bodyPr/>
                    <a:lstStyle/>
                    <a:p>
                      <a:r>
                        <a:rPr lang="en-US" sz="1400" dirty="0"/>
                        <a:t>1000</a:t>
                      </a:r>
                    </a:p>
                  </a:txBody>
                  <a:tcPr/>
                </a:tc>
                <a:tc>
                  <a:txBody>
                    <a:bodyPr/>
                    <a:lstStyle/>
                    <a:p>
                      <a:r>
                        <a:rPr lang="en-US" sz="1400" dirty="0"/>
                        <a:t>*</a:t>
                      </a:r>
                    </a:p>
                  </a:txBody>
                  <a:tcPr/>
                </a:tc>
                <a:extLst>
                  <a:ext uri="{0D108BD9-81ED-4DB2-BD59-A6C34878D82A}">
                    <a16:rowId xmlns:a16="http://schemas.microsoft.com/office/drawing/2014/main" val="3010387312"/>
                  </a:ext>
                </a:extLst>
              </a:tr>
              <a:tr h="163044">
                <a:tc>
                  <a:txBody>
                    <a:bodyPr/>
                    <a:lstStyle/>
                    <a:p>
                      <a:r>
                        <a:rPr lang="en-US" sz="1400" dirty="0"/>
                        <a:t>Number of CIC Frames</a:t>
                      </a:r>
                    </a:p>
                  </a:txBody>
                  <a:tcPr/>
                </a:tc>
                <a:tc>
                  <a:txBody>
                    <a:bodyPr/>
                    <a:lstStyle/>
                    <a:p>
                      <a:r>
                        <a:rPr lang="en-US" sz="1400" dirty="0"/>
                        <a:t>144 Frames</a:t>
                      </a:r>
                    </a:p>
                  </a:txBody>
                  <a:tcPr/>
                </a:tc>
                <a:tc>
                  <a:txBody>
                    <a:bodyPr/>
                    <a:lstStyle/>
                    <a:p>
                      <a:r>
                        <a:rPr lang="en-US" sz="1400" dirty="0"/>
                        <a:t>*</a:t>
                      </a:r>
                    </a:p>
                  </a:txBody>
                  <a:tcPr/>
                </a:tc>
                <a:extLst>
                  <a:ext uri="{0D108BD9-81ED-4DB2-BD59-A6C34878D82A}">
                    <a16:rowId xmlns:a16="http://schemas.microsoft.com/office/drawing/2014/main" val="508934302"/>
                  </a:ext>
                </a:extLst>
              </a:tr>
              <a:tr h="163044">
                <a:tc>
                  <a:txBody>
                    <a:bodyPr/>
                    <a:lstStyle/>
                    <a:p>
                      <a:r>
                        <a:rPr lang="en-US" sz="1400" dirty="0"/>
                        <a:t>Integration Time</a:t>
                      </a:r>
                    </a:p>
                  </a:txBody>
                  <a:tcPr/>
                </a:tc>
                <a:tc>
                  <a:txBody>
                    <a:bodyPr/>
                    <a:lstStyle/>
                    <a:p>
                      <a:r>
                        <a:rPr lang="en-US" sz="1400" dirty="0"/>
                        <a:t>100 s</a:t>
                      </a:r>
                    </a:p>
                  </a:txBody>
                  <a:tcPr/>
                </a:tc>
                <a:tc>
                  <a:txBody>
                    <a:bodyPr/>
                    <a:lstStyle/>
                    <a:p>
                      <a:r>
                        <a:rPr lang="en-US" sz="1400" dirty="0"/>
                        <a:t>*</a:t>
                      </a:r>
                    </a:p>
                  </a:txBody>
                  <a:tcPr/>
                </a:tc>
                <a:extLst>
                  <a:ext uri="{0D108BD9-81ED-4DB2-BD59-A6C34878D82A}">
                    <a16:rowId xmlns:a16="http://schemas.microsoft.com/office/drawing/2014/main" val="3478715096"/>
                  </a:ext>
                </a:extLst>
              </a:tr>
            </a:tbl>
          </a:graphicData>
        </a:graphic>
      </p:graphicFrame>
    </p:spTree>
    <p:extLst>
      <p:ext uri="{BB962C8B-B14F-4D97-AF65-F5344CB8AC3E}">
        <p14:creationId xmlns:p14="http://schemas.microsoft.com/office/powerpoint/2010/main" val="393583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0ECBE-6DFC-4F7D-BD1A-1245EEE7B007}"/>
              </a:ext>
            </a:extLst>
          </p:cNvPr>
          <p:cNvSpPr>
            <a:spLocks noGrp="1"/>
          </p:cNvSpPr>
          <p:nvPr>
            <p:ph type="title"/>
          </p:nvPr>
        </p:nvSpPr>
        <p:spPr/>
        <p:txBody>
          <a:bodyPr/>
          <a:lstStyle/>
          <a:p>
            <a:r>
              <a:rPr lang="en-US" dirty="0"/>
              <a:t>Pixel</a:t>
            </a:r>
          </a:p>
        </p:txBody>
      </p:sp>
      <p:sp>
        <p:nvSpPr>
          <p:cNvPr id="3" name="Content Placeholder 2">
            <a:extLst>
              <a:ext uri="{FF2B5EF4-FFF2-40B4-BE49-F238E27FC236}">
                <a16:creationId xmlns:a16="http://schemas.microsoft.com/office/drawing/2014/main" id="{6660D5CB-B5C5-4AE0-8835-983A4A91FAE5}"/>
              </a:ext>
            </a:extLst>
          </p:cNvPr>
          <p:cNvSpPr>
            <a:spLocks noGrp="1"/>
          </p:cNvSpPr>
          <p:nvPr>
            <p:ph idx="1"/>
          </p:nvPr>
        </p:nvSpPr>
        <p:spPr>
          <a:xfrm>
            <a:off x="112889" y="993424"/>
            <a:ext cx="5983111" cy="5295196"/>
          </a:xfrm>
        </p:spPr>
        <p:txBody>
          <a:bodyPr/>
          <a:lstStyle/>
          <a:p>
            <a:r>
              <a:rPr lang="en-US" dirty="0"/>
              <a:t>Lowest level representation is the Pixel class</a:t>
            </a:r>
          </a:p>
          <a:p>
            <a:r>
              <a:rPr lang="en-US" dirty="0"/>
              <a:t>Used to store information regarding pixel state and properties</a:t>
            </a:r>
          </a:p>
          <a:p>
            <a:r>
              <a:rPr lang="en-US" dirty="0"/>
              <a:t>By setting different properties, different pixel functions can be modelled (image section, transfer section, serial pixel, </a:t>
            </a:r>
            <a:r>
              <a:rPr lang="en-US" dirty="0" err="1"/>
              <a:t>etc</a:t>
            </a:r>
            <a:r>
              <a:rPr lang="en-US" dirty="0"/>
              <a:t>)</a:t>
            </a:r>
          </a:p>
          <a:p>
            <a:r>
              <a:rPr lang="en-US" dirty="0"/>
              <a:t>Amount of charge is stored in the charge cloud for each pixel</a:t>
            </a:r>
          </a:p>
          <a:p>
            <a:r>
              <a:rPr lang="en-US" dirty="0" err="1"/>
              <a:t>iQE</a:t>
            </a:r>
            <a:r>
              <a:rPr lang="en-US" dirty="0"/>
              <a:t> and QY are stored as wavelength dependent values</a:t>
            </a:r>
          </a:p>
        </p:txBody>
      </p:sp>
      <p:sp>
        <p:nvSpPr>
          <p:cNvPr id="4" name="Date Placeholder 3">
            <a:extLst>
              <a:ext uri="{FF2B5EF4-FFF2-40B4-BE49-F238E27FC236}">
                <a16:creationId xmlns:a16="http://schemas.microsoft.com/office/drawing/2014/main" id="{BE727538-334D-410E-8041-472278EDF49B}"/>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708AE0AB-250A-4A6E-8608-D85DD8296697}"/>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D1D3A8DD-5AFE-4561-9703-9CE30116DE78}"/>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3</a:t>
            </a:fld>
            <a:endParaRPr lang="en-US">
              <a:solidFill>
                <a:prstClr val="white"/>
              </a:solidFill>
            </a:endParaRPr>
          </a:p>
        </p:txBody>
      </p:sp>
      <p:graphicFrame>
        <p:nvGraphicFramePr>
          <p:cNvPr id="7" name="Table 7">
            <a:extLst>
              <a:ext uri="{FF2B5EF4-FFF2-40B4-BE49-F238E27FC236}">
                <a16:creationId xmlns:a16="http://schemas.microsoft.com/office/drawing/2014/main" id="{AD91B785-2982-415B-8B19-B8CFF6537ED9}"/>
              </a:ext>
            </a:extLst>
          </p:cNvPr>
          <p:cNvGraphicFramePr>
            <a:graphicFrameLocks noGrp="1"/>
          </p:cNvGraphicFramePr>
          <p:nvPr>
            <p:extLst>
              <p:ext uri="{D42A27DB-BD31-4B8C-83A1-F6EECF244321}">
                <p14:modId xmlns:p14="http://schemas.microsoft.com/office/powerpoint/2010/main" val="579440029"/>
              </p:ext>
            </p:extLst>
          </p:nvPr>
        </p:nvGraphicFramePr>
        <p:xfrm>
          <a:off x="6095999" y="993424"/>
          <a:ext cx="5983112" cy="3505200"/>
        </p:xfrm>
        <a:graphic>
          <a:graphicData uri="http://schemas.openxmlformats.org/drawingml/2006/table">
            <a:tbl>
              <a:tblPr firstRow="1" bandRow="1">
                <a:tableStyleId>{5C22544A-7EE6-4342-B048-85BDC9FD1C3A}</a:tableStyleId>
              </a:tblPr>
              <a:tblGrid>
                <a:gridCol w="2474260">
                  <a:extLst>
                    <a:ext uri="{9D8B030D-6E8A-4147-A177-3AD203B41FA5}">
                      <a16:colId xmlns:a16="http://schemas.microsoft.com/office/drawing/2014/main" val="3372216782"/>
                    </a:ext>
                  </a:extLst>
                </a:gridCol>
                <a:gridCol w="3508852">
                  <a:extLst>
                    <a:ext uri="{9D8B030D-6E8A-4147-A177-3AD203B41FA5}">
                      <a16:colId xmlns:a16="http://schemas.microsoft.com/office/drawing/2014/main" val="3143892727"/>
                    </a:ext>
                  </a:extLst>
                </a:gridCol>
              </a:tblGrid>
              <a:tr h="176711">
                <a:tc>
                  <a:txBody>
                    <a:bodyPr/>
                    <a:lstStyle/>
                    <a:p>
                      <a:r>
                        <a:rPr lang="en-US" sz="1400" dirty="0"/>
                        <a:t>Property</a:t>
                      </a:r>
                    </a:p>
                  </a:txBody>
                  <a:tcPr/>
                </a:tc>
                <a:tc>
                  <a:txBody>
                    <a:bodyPr/>
                    <a:lstStyle/>
                    <a:p>
                      <a:r>
                        <a:rPr lang="en-US" sz="1400" dirty="0"/>
                        <a:t>Description</a:t>
                      </a:r>
                    </a:p>
                  </a:txBody>
                  <a:tcPr/>
                </a:tc>
                <a:extLst>
                  <a:ext uri="{0D108BD9-81ED-4DB2-BD59-A6C34878D82A}">
                    <a16:rowId xmlns:a16="http://schemas.microsoft.com/office/drawing/2014/main" val="3927159039"/>
                  </a:ext>
                </a:extLst>
              </a:tr>
              <a:tr h="300408">
                <a:tc>
                  <a:txBody>
                    <a:bodyPr/>
                    <a:lstStyle/>
                    <a:p>
                      <a:r>
                        <a:rPr lang="en-US" sz="1400" dirty="0"/>
                        <a:t>Interacting Quantum Efficiency</a:t>
                      </a:r>
                    </a:p>
                  </a:txBody>
                  <a:tcPr/>
                </a:tc>
                <a:tc>
                  <a:txBody>
                    <a:bodyPr/>
                    <a:lstStyle/>
                    <a:p>
                      <a:pPr algn="l"/>
                      <a:r>
                        <a:rPr lang="en-US" sz="1400" dirty="0"/>
                        <a:t>Determines the number of incident photons that generate an e-h pair (0 – 1)</a:t>
                      </a:r>
                    </a:p>
                  </a:txBody>
                  <a:tcPr/>
                </a:tc>
                <a:extLst>
                  <a:ext uri="{0D108BD9-81ED-4DB2-BD59-A6C34878D82A}">
                    <a16:rowId xmlns:a16="http://schemas.microsoft.com/office/drawing/2014/main" val="2967864843"/>
                  </a:ext>
                </a:extLst>
              </a:tr>
              <a:tr h="300408">
                <a:tc>
                  <a:txBody>
                    <a:bodyPr/>
                    <a:lstStyle/>
                    <a:p>
                      <a:r>
                        <a:rPr lang="en-US" sz="1400" dirty="0"/>
                        <a:t>Quantum Yield</a:t>
                      </a:r>
                    </a:p>
                  </a:txBody>
                  <a:tcPr/>
                </a:tc>
                <a:tc>
                  <a:txBody>
                    <a:bodyPr/>
                    <a:lstStyle/>
                    <a:p>
                      <a:pPr algn="l"/>
                      <a:r>
                        <a:rPr lang="en-US" sz="1400" dirty="0"/>
                        <a:t>Determines the probability of an interacting photon producing a second e-h pair (≥ 1)</a:t>
                      </a:r>
                    </a:p>
                  </a:txBody>
                  <a:tcPr/>
                </a:tc>
                <a:extLst>
                  <a:ext uri="{0D108BD9-81ED-4DB2-BD59-A6C34878D82A}">
                    <a16:rowId xmlns:a16="http://schemas.microsoft.com/office/drawing/2014/main" val="1507940168"/>
                  </a:ext>
                </a:extLst>
              </a:tr>
              <a:tr h="300408">
                <a:tc>
                  <a:txBody>
                    <a:bodyPr/>
                    <a:lstStyle/>
                    <a:p>
                      <a:r>
                        <a:rPr lang="en-US" sz="1400" dirty="0"/>
                        <a:t>Full Well Capacity</a:t>
                      </a:r>
                    </a:p>
                  </a:txBody>
                  <a:tcPr/>
                </a:tc>
                <a:tc>
                  <a:txBody>
                    <a:bodyPr/>
                    <a:lstStyle/>
                    <a:p>
                      <a:pPr algn="l"/>
                      <a:r>
                        <a:rPr lang="en-US" sz="1400" dirty="0"/>
                        <a:t>Sets the capacity of each pixel (e</a:t>
                      </a:r>
                      <a:r>
                        <a:rPr lang="en-US" sz="1400" baseline="30000" dirty="0"/>
                        <a:t>-</a:t>
                      </a:r>
                      <a:r>
                        <a:rPr lang="en-US" sz="1400" baseline="0" dirty="0"/>
                        <a:t>)</a:t>
                      </a:r>
                      <a:endParaRPr lang="en-US" sz="1400" dirty="0"/>
                    </a:p>
                  </a:txBody>
                  <a:tcPr/>
                </a:tc>
                <a:extLst>
                  <a:ext uri="{0D108BD9-81ED-4DB2-BD59-A6C34878D82A}">
                    <a16:rowId xmlns:a16="http://schemas.microsoft.com/office/drawing/2014/main" val="2080362609"/>
                  </a:ext>
                </a:extLst>
              </a:tr>
              <a:tr h="300408">
                <a:tc>
                  <a:txBody>
                    <a:bodyPr/>
                    <a:lstStyle/>
                    <a:p>
                      <a:r>
                        <a:rPr lang="en-US" sz="1400" dirty="0"/>
                        <a:t>Charge Transfer Efficiency</a:t>
                      </a:r>
                    </a:p>
                  </a:txBody>
                  <a:tcPr/>
                </a:tc>
                <a:tc>
                  <a:txBody>
                    <a:bodyPr/>
                    <a:lstStyle/>
                    <a:p>
                      <a:pPr algn="l"/>
                      <a:r>
                        <a:rPr lang="en-US" sz="1400" dirty="0"/>
                        <a:t>Determines the amount of charge transferred (0 – 1)</a:t>
                      </a:r>
                    </a:p>
                  </a:txBody>
                  <a:tcPr/>
                </a:tc>
                <a:extLst>
                  <a:ext uri="{0D108BD9-81ED-4DB2-BD59-A6C34878D82A}">
                    <a16:rowId xmlns:a16="http://schemas.microsoft.com/office/drawing/2014/main" val="1303189346"/>
                  </a:ext>
                </a:extLst>
              </a:tr>
              <a:tr h="176711">
                <a:tc>
                  <a:txBody>
                    <a:bodyPr/>
                    <a:lstStyle/>
                    <a:p>
                      <a:r>
                        <a:rPr lang="en-US" sz="1400" dirty="0"/>
                        <a:t>Dark Current Rate</a:t>
                      </a:r>
                    </a:p>
                  </a:txBody>
                  <a:tcPr/>
                </a:tc>
                <a:tc>
                  <a:txBody>
                    <a:bodyPr/>
                    <a:lstStyle/>
                    <a:p>
                      <a:pPr algn="l"/>
                      <a:r>
                        <a:rPr lang="en-US" sz="1400" dirty="0"/>
                        <a:t>Dark current generation rate (e</a:t>
                      </a:r>
                      <a:r>
                        <a:rPr lang="en-US" sz="1400" baseline="30000" dirty="0"/>
                        <a:t>-</a:t>
                      </a:r>
                      <a:r>
                        <a:rPr lang="en-US" sz="1400" baseline="0" dirty="0"/>
                        <a:t> s</a:t>
                      </a:r>
                      <a:r>
                        <a:rPr lang="en-US" sz="1400" baseline="30000" dirty="0"/>
                        <a:t>-1</a:t>
                      </a:r>
                      <a:r>
                        <a:rPr lang="en-US" sz="1400" baseline="0" dirty="0"/>
                        <a:t>)</a:t>
                      </a:r>
                      <a:endParaRPr lang="en-US" sz="1400" dirty="0"/>
                    </a:p>
                  </a:txBody>
                  <a:tcPr/>
                </a:tc>
                <a:extLst>
                  <a:ext uri="{0D108BD9-81ED-4DB2-BD59-A6C34878D82A}">
                    <a16:rowId xmlns:a16="http://schemas.microsoft.com/office/drawing/2014/main" val="62814574"/>
                  </a:ext>
                </a:extLst>
              </a:tr>
              <a:tr h="300408">
                <a:tc>
                  <a:txBody>
                    <a:bodyPr/>
                    <a:lstStyle/>
                    <a:p>
                      <a:r>
                        <a:rPr lang="en-US" sz="1400" dirty="0"/>
                        <a:t>Clock – Induced – Charge Rate</a:t>
                      </a:r>
                    </a:p>
                  </a:txBody>
                  <a:tcPr/>
                </a:tc>
                <a:tc>
                  <a:txBody>
                    <a:bodyPr/>
                    <a:lstStyle/>
                    <a:p>
                      <a:pPr algn="l"/>
                      <a:r>
                        <a:rPr lang="en-US" sz="1400" dirty="0"/>
                        <a:t>Mean CIC rate, </a:t>
                      </a:r>
                      <a:r>
                        <a:rPr lang="en-US" sz="1400" b="1" dirty="0"/>
                        <a:t>defined per transfer </a:t>
                      </a:r>
                      <a:r>
                        <a:rPr lang="en-US" sz="1400" dirty="0"/>
                        <a:t>(e</a:t>
                      </a:r>
                      <a:r>
                        <a:rPr lang="en-US" sz="1400" baseline="30000" dirty="0"/>
                        <a:t>-</a:t>
                      </a:r>
                      <a:r>
                        <a:rPr lang="en-US" sz="1400" baseline="0" dirty="0"/>
                        <a:t> transfer</a:t>
                      </a:r>
                      <a:r>
                        <a:rPr lang="en-US" sz="1400" baseline="30000" dirty="0"/>
                        <a:t>-1</a:t>
                      </a:r>
                      <a:r>
                        <a:rPr lang="en-US" sz="1400" baseline="0" dirty="0"/>
                        <a:t>)</a:t>
                      </a:r>
                      <a:endParaRPr lang="en-US" sz="1400" dirty="0"/>
                    </a:p>
                  </a:txBody>
                  <a:tcPr/>
                </a:tc>
                <a:extLst>
                  <a:ext uri="{0D108BD9-81ED-4DB2-BD59-A6C34878D82A}">
                    <a16:rowId xmlns:a16="http://schemas.microsoft.com/office/drawing/2014/main" val="70845958"/>
                  </a:ext>
                </a:extLst>
              </a:tr>
              <a:tr h="300408">
                <a:tc>
                  <a:txBody>
                    <a:bodyPr/>
                    <a:lstStyle/>
                    <a:p>
                      <a:r>
                        <a:rPr lang="en-US" sz="1400" dirty="0"/>
                        <a:t>Multiplication Probability</a:t>
                      </a:r>
                    </a:p>
                  </a:txBody>
                  <a:tcPr/>
                </a:tc>
                <a:tc>
                  <a:txBody>
                    <a:bodyPr/>
                    <a:lstStyle/>
                    <a:p>
                      <a:pPr algn="l"/>
                      <a:r>
                        <a:rPr lang="en-US" sz="1400" dirty="0"/>
                        <a:t>Probability of electron multiplication per electron within the pixel (0 - 1)</a:t>
                      </a:r>
                    </a:p>
                  </a:txBody>
                  <a:tcPr/>
                </a:tc>
                <a:extLst>
                  <a:ext uri="{0D108BD9-81ED-4DB2-BD59-A6C34878D82A}">
                    <a16:rowId xmlns:a16="http://schemas.microsoft.com/office/drawing/2014/main" val="3059024466"/>
                  </a:ext>
                </a:extLst>
              </a:tr>
            </a:tbl>
          </a:graphicData>
        </a:graphic>
      </p:graphicFrame>
      <p:graphicFrame>
        <p:nvGraphicFramePr>
          <p:cNvPr id="8" name="Table 8">
            <a:extLst>
              <a:ext uri="{FF2B5EF4-FFF2-40B4-BE49-F238E27FC236}">
                <a16:creationId xmlns:a16="http://schemas.microsoft.com/office/drawing/2014/main" id="{3C4F1B4E-8D8D-484A-824C-CD67F0AED574}"/>
              </a:ext>
            </a:extLst>
          </p:cNvPr>
          <p:cNvGraphicFramePr>
            <a:graphicFrameLocks noGrp="1"/>
          </p:cNvGraphicFramePr>
          <p:nvPr>
            <p:extLst>
              <p:ext uri="{D42A27DB-BD31-4B8C-83A1-F6EECF244321}">
                <p14:modId xmlns:p14="http://schemas.microsoft.com/office/powerpoint/2010/main" val="1508959524"/>
              </p:ext>
            </p:extLst>
          </p:nvPr>
        </p:nvGraphicFramePr>
        <p:xfrm>
          <a:off x="6095999" y="4634084"/>
          <a:ext cx="5983112" cy="1259840"/>
        </p:xfrm>
        <a:graphic>
          <a:graphicData uri="http://schemas.openxmlformats.org/drawingml/2006/table">
            <a:tbl>
              <a:tblPr firstRow="1" bandRow="1">
                <a:tableStyleId>{5C22544A-7EE6-4342-B048-85BDC9FD1C3A}</a:tableStyleId>
              </a:tblPr>
              <a:tblGrid>
                <a:gridCol w="2474260">
                  <a:extLst>
                    <a:ext uri="{9D8B030D-6E8A-4147-A177-3AD203B41FA5}">
                      <a16:colId xmlns:a16="http://schemas.microsoft.com/office/drawing/2014/main" val="2350774852"/>
                    </a:ext>
                  </a:extLst>
                </a:gridCol>
                <a:gridCol w="3508852">
                  <a:extLst>
                    <a:ext uri="{9D8B030D-6E8A-4147-A177-3AD203B41FA5}">
                      <a16:colId xmlns:a16="http://schemas.microsoft.com/office/drawing/2014/main" val="3065320745"/>
                    </a:ext>
                  </a:extLst>
                </a:gridCol>
              </a:tblGrid>
              <a:tr h="370840">
                <a:tc>
                  <a:txBody>
                    <a:bodyPr/>
                    <a:lstStyle/>
                    <a:p>
                      <a:r>
                        <a:rPr lang="en-US" sz="1400" dirty="0"/>
                        <a:t>Constant</a:t>
                      </a:r>
                    </a:p>
                  </a:txBody>
                  <a:tcPr/>
                </a:tc>
                <a:tc>
                  <a:txBody>
                    <a:bodyPr/>
                    <a:lstStyle/>
                    <a:p>
                      <a:r>
                        <a:rPr lang="en-US" sz="1400" dirty="0"/>
                        <a:t>Value</a:t>
                      </a:r>
                    </a:p>
                  </a:txBody>
                  <a:tcPr/>
                </a:tc>
                <a:extLst>
                  <a:ext uri="{0D108BD9-81ED-4DB2-BD59-A6C34878D82A}">
                    <a16:rowId xmlns:a16="http://schemas.microsoft.com/office/drawing/2014/main" val="2929928831"/>
                  </a:ext>
                </a:extLst>
              </a:tr>
              <a:tr h="370840">
                <a:tc>
                  <a:txBody>
                    <a:bodyPr/>
                    <a:lstStyle/>
                    <a:p>
                      <a:r>
                        <a:rPr lang="en-US" sz="1400" dirty="0"/>
                        <a:t>Average e-h pair production energy</a:t>
                      </a:r>
                    </a:p>
                  </a:txBody>
                  <a:tcPr/>
                </a:tc>
                <a:tc>
                  <a:txBody>
                    <a:bodyPr/>
                    <a:lstStyle/>
                    <a:p>
                      <a:pPr algn="r"/>
                      <a:r>
                        <a:rPr lang="en-US" sz="1400" dirty="0"/>
                        <a:t>3.65 eV</a:t>
                      </a:r>
                    </a:p>
                  </a:txBody>
                  <a:tcPr/>
                </a:tc>
                <a:extLst>
                  <a:ext uri="{0D108BD9-81ED-4DB2-BD59-A6C34878D82A}">
                    <a16:rowId xmlns:a16="http://schemas.microsoft.com/office/drawing/2014/main" val="2397652006"/>
                  </a:ext>
                </a:extLst>
              </a:tr>
              <a:tr h="370840">
                <a:tc>
                  <a:txBody>
                    <a:bodyPr/>
                    <a:lstStyle/>
                    <a:p>
                      <a:r>
                        <a:rPr lang="en-US" sz="1400" dirty="0"/>
                        <a:t>Fano Factor for Silicon</a:t>
                      </a:r>
                    </a:p>
                  </a:txBody>
                  <a:tcPr/>
                </a:tc>
                <a:tc>
                  <a:txBody>
                    <a:bodyPr/>
                    <a:lstStyle/>
                    <a:p>
                      <a:pPr algn="r"/>
                      <a:r>
                        <a:rPr lang="en-US" sz="1400" dirty="0"/>
                        <a:t>0.1</a:t>
                      </a:r>
                    </a:p>
                  </a:txBody>
                  <a:tcPr/>
                </a:tc>
                <a:extLst>
                  <a:ext uri="{0D108BD9-81ED-4DB2-BD59-A6C34878D82A}">
                    <a16:rowId xmlns:a16="http://schemas.microsoft.com/office/drawing/2014/main" val="3856783580"/>
                  </a:ext>
                </a:extLst>
              </a:tr>
            </a:tbl>
          </a:graphicData>
        </a:graphic>
      </p:graphicFrame>
    </p:spTree>
    <p:extLst>
      <p:ext uri="{BB962C8B-B14F-4D97-AF65-F5344CB8AC3E}">
        <p14:creationId xmlns:p14="http://schemas.microsoft.com/office/powerpoint/2010/main" val="21727875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F07D-3CB3-4983-8524-B8C963355210}"/>
              </a:ext>
            </a:extLst>
          </p:cNvPr>
          <p:cNvSpPr>
            <a:spLocks noGrp="1"/>
          </p:cNvSpPr>
          <p:nvPr>
            <p:ph type="title"/>
          </p:nvPr>
        </p:nvSpPr>
        <p:spPr/>
        <p:txBody>
          <a:bodyPr/>
          <a:lstStyle/>
          <a:p>
            <a:r>
              <a:rPr lang="en-US" dirty="0"/>
              <a:t>Summary &amp; Future Work</a:t>
            </a:r>
          </a:p>
        </p:txBody>
      </p:sp>
      <p:sp>
        <p:nvSpPr>
          <p:cNvPr id="3" name="Content Placeholder 2">
            <a:extLst>
              <a:ext uri="{FF2B5EF4-FFF2-40B4-BE49-F238E27FC236}">
                <a16:creationId xmlns:a16="http://schemas.microsoft.com/office/drawing/2014/main" id="{8BD7B614-4F8D-49E1-A780-1D688916D603}"/>
              </a:ext>
            </a:extLst>
          </p:cNvPr>
          <p:cNvSpPr>
            <a:spLocks noGrp="1"/>
          </p:cNvSpPr>
          <p:nvPr>
            <p:ph idx="1"/>
          </p:nvPr>
        </p:nvSpPr>
        <p:spPr/>
        <p:txBody>
          <a:bodyPr>
            <a:normAutofit/>
          </a:bodyPr>
          <a:lstStyle/>
          <a:p>
            <a:r>
              <a:rPr lang="en-US" dirty="0"/>
              <a:t>A model has been developed in MATLAB to simulate each step of the CCD readout process</a:t>
            </a:r>
          </a:p>
          <a:p>
            <a:pPr lvl="1"/>
            <a:r>
              <a:rPr lang="en-US" dirty="0"/>
              <a:t>Allows for treatment of pixel level noise and charge transfer properties</a:t>
            </a:r>
          </a:p>
          <a:p>
            <a:pPr lvl="1"/>
            <a:r>
              <a:rPr lang="en-US" dirty="0"/>
              <a:t>Enables virtual simulation of realistic read-out sequences</a:t>
            </a:r>
          </a:p>
          <a:p>
            <a:pPr lvl="2"/>
            <a:r>
              <a:rPr lang="en-US" dirty="0"/>
              <a:t>Image read-out</a:t>
            </a:r>
          </a:p>
          <a:p>
            <a:pPr lvl="2"/>
            <a:r>
              <a:rPr lang="en-US" dirty="0"/>
              <a:t>Detector characterization</a:t>
            </a:r>
          </a:p>
          <a:p>
            <a:pPr lvl="2"/>
            <a:r>
              <a:rPr lang="en-US" dirty="0"/>
              <a:t>Performance degradation studies</a:t>
            </a:r>
          </a:p>
          <a:p>
            <a:pPr lvl="2"/>
            <a:r>
              <a:rPr lang="en-US" dirty="0"/>
              <a:t>Etc.</a:t>
            </a:r>
          </a:p>
          <a:p>
            <a:r>
              <a:rPr lang="en-US" dirty="0"/>
              <a:t>Future work will focus on increasing model fidelity, quality-of-life improvements, optimizing performance</a:t>
            </a:r>
          </a:p>
          <a:p>
            <a:pPr lvl="1"/>
            <a:r>
              <a:rPr lang="en-US" dirty="0"/>
              <a:t>Treatment of pixel blooming / charge diffusion</a:t>
            </a:r>
          </a:p>
          <a:p>
            <a:pPr lvl="1"/>
            <a:r>
              <a:rPr lang="en-US"/>
              <a:t>Extend </a:t>
            </a:r>
            <a:r>
              <a:rPr lang="en-US" dirty="0"/>
              <a:t>trap modeling</a:t>
            </a:r>
          </a:p>
          <a:p>
            <a:pPr lvl="1"/>
            <a:r>
              <a:rPr lang="en-US" dirty="0"/>
              <a:t>Cosmic ray impacts</a:t>
            </a:r>
          </a:p>
          <a:p>
            <a:pPr lvl="1"/>
            <a:r>
              <a:rPr lang="en-US" dirty="0"/>
              <a:t>Ability to incorporate time-dynamic input and pixel properties</a:t>
            </a:r>
          </a:p>
          <a:p>
            <a:pPr lvl="1"/>
            <a:endParaRPr lang="en-US" dirty="0"/>
          </a:p>
        </p:txBody>
      </p:sp>
      <p:sp>
        <p:nvSpPr>
          <p:cNvPr id="4" name="Date Placeholder 3">
            <a:extLst>
              <a:ext uri="{FF2B5EF4-FFF2-40B4-BE49-F238E27FC236}">
                <a16:creationId xmlns:a16="http://schemas.microsoft.com/office/drawing/2014/main" id="{FB2B4845-DDB8-4D7A-92F2-89DBFFEBB73B}"/>
              </a:ext>
            </a:extLst>
          </p:cNvPr>
          <p:cNvSpPr>
            <a:spLocks noGrp="1"/>
          </p:cNvSpPr>
          <p:nvPr>
            <p:ph type="dt" sz="half" idx="10"/>
          </p:nvPr>
        </p:nvSpPr>
        <p:spPr/>
        <p:txBody>
          <a:bodyPr/>
          <a:lstStyle/>
          <a:p>
            <a:pPr>
              <a:defRPr/>
            </a:pPr>
            <a:fld id="{FA3FDE0B-A65D-4263-84C8-19EF25B696E8}"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7FDA6C5E-02D7-49AF-9A2A-A265A8B3999A}"/>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9A3A52E0-B064-4C54-9F9F-4CA2E2210B29}"/>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30</a:t>
            </a:fld>
            <a:endParaRPr lang="en-US">
              <a:solidFill>
                <a:prstClr val="white"/>
              </a:solidFill>
            </a:endParaRPr>
          </a:p>
        </p:txBody>
      </p:sp>
    </p:spTree>
    <p:extLst>
      <p:ext uri="{BB962C8B-B14F-4D97-AF65-F5344CB8AC3E}">
        <p14:creationId xmlns:p14="http://schemas.microsoft.com/office/powerpoint/2010/main" val="2081002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3402-AF9B-4624-A9C1-3512FBBD2C4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083067C-6F6D-4C82-83CA-DA3CB8714EAE}"/>
              </a:ext>
            </a:extLst>
          </p:cNvPr>
          <p:cNvSpPr>
            <a:spLocks noGrp="1"/>
          </p:cNvSpPr>
          <p:nvPr>
            <p:ph idx="1"/>
          </p:nvPr>
        </p:nvSpPr>
        <p:spPr/>
        <p:txBody>
          <a:bodyPr>
            <a:normAutofit fontScale="92500" lnSpcReduction="20000"/>
          </a:bodyPr>
          <a:lstStyle/>
          <a:p>
            <a:pPr marL="0" indent="-457200">
              <a:buNone/>
            </a:pPr>
            <a:r>
              <a:rPr lang="en-US" dirty="0">
                <a:effectLst/>
              </a:rPr>
              <a:t>[1] </a:t>
            </a:r>
            <a:r>
              <a:rPr lang="en-US" dirty="0" err="1">
                <a:effectLst/>
              </a:rPr>
              <a:t>Janesick</a:t>
            </a:r>
            <a:r>
              <a:rPr lang="en-US" dirty="0">
                <a:effectLst/>
              </a:rPr>
              <a:t>, J. </a:t>
            </a:r>
            <a:r>
              <a:rPr lang="en-US" i="1" dirty="0">
                <a:effectLst/>
              </a:rPr>
              <a:t>Scientific Charge-Coupled Devices</a:t>
            </a:r>
            <a:r>
              <a:rPr lang="en-US" dirty="0">
                <a:effectLst/>
              </a:rPr>
              <a:t>. SPIE Press, Bellingham, WA, 2001.</a:t>
            </a:r>
          </a:p>
          <a:p>
            <a:pPr marL="0" indent="-457200">
              <a:buNone/>
            </a:pPr>
            <a:r>
              <a:rPr lang="en-US" dirty="0">
                <a:effectLst/>
              </a:rPr>
              <a:t>[2] </a:t>
            </a:r>
            <a:r>
              <a:rPr lang="en-US" dirty="0" err="1">
                <a:effectLst/>
              </a:rPr>
              <a:t>Kuschnerus</a:t>
            </a:r>
            <a:r>
              <a:rPr lang="en-US" dirty="0">
                <a:effectLst/>
              </a:rPr>
              <a:t>, P., </a:t>
            </a:r>
            <a:r>
              <a:rPr lang="en-US" dirty="0" err="1">
                <a:effectLst/>
              </a:rPr>
              <a:t>Rabus</a:t>
            </a:r>
            <a:r>
              <a:rPr lang="en-US" dirty="0">
                <a:effectLst/>
              </a:rPr>
              <a:t>, H., Richter, M., </a:t>
            </a:r>
            <a:r>
              <a:rPr lang="en-US" dirty="0" err="1">
                <a:effectLst/>
              </a:rPr>
              <a:t>Scholze</a:t>
            </a:r>
            <a:r>
              <a:rPr lang="en-US" dirty="0">
                <a:effectLst/>
              </a:rPr>
              <a:t>, F., Werner, L., and Ulm, G. “Characterization of Photodiodes as Transfer Detector Standards in the 120 Nm to 600 Nm Spectral Range.” </a:t>
            </a:r>
            <a:r>
              <a:rPr lang="en-US" i="1" dirty="0" err="1">
                <a:effectLst/>
              </a:rPr>
              <a:t>Metrologia</a:t>
            </a:r>
            <a:r>
              <a:rPr lang="en-US" dirty="0">
                <a:effectLst/>
              </a:rPr>
              <a:t>, Vol. 35, No. 4, 1998, pp. 355–362. https://doi.org/10.1088/0026-1394/35/4/23.</a:t>
            </a:r>
          </a:p>
          <a:p>
            <a:pPr marL="0" indent="-457200">
              <a:buNone/>
            </a:pPr>
            <a:r>
              <a:rPr lang="en-US" dirty="0">
                <a:effectLst/>
              </a:rPr>
              <a:t>[3] McLean, I. </a:t>
            </a:r>
            <a:r>
              <a:rPr lang="en-US" i="1" dirty="0">
                <a:effectLst/>
              </a:rPr>
              <a:t>Electronic Imaging in Astronomy - Detectors and Instrumentation</a:t>
            </a:r>
            <a:r>
              <a:rPr lang="en-US" dirty="0">
                <a:effectLst/>
              </a:rPr>
              <a:t>. Praxis Publishing, Chichester, UK, 2008.</a:t>
            </a:r>
          </a:p>
          <a:p>
            <a:pPr marL="0" indent="-457200">
              <a:buNone/>
            </a:pPr>
            <a:r>
              <a:rPr lang="en-US" dirty="0">
                <a:effectLst/>
              </a:rPr>
              <a:t>[4] Scott, A., Beaton, A., Roy, N., </a:t>
            </a:r>
            <a:r>
              <a:rPr lang="en-US" dirty="0" err="1">
                <a:effectLst/>
              </a:rPr>
              <a:t>Côté</a:t>
            </a:r>
            <a:r>
              <a:rPr lang="en-US" dirty="0">
                <a:effectLst/>
              </a:rPr>
              <a:t>, P., and Hutchings, J. “NUV Performance of E2v Large BICMOS Array for CASTOR.” </a:t>
            </a:r>
            <a:r>
              <a:rPr lang="en-US" i="1" dirty="0">
                <a:effectLst/>
              </a:rPr>
              <a:t>High Energy, Optical, and Infrared Detectors for Astronomy VII</a:t>
            </a:r>
            <a:r>
              <a:rPr lang="en-US" dirty="0">
                <a:effectLst/>
              </a:rPr>
              <a:t>, Vol. 9915, No. July 2016, 2016, p. 99151T. https://doi.org/10.1117/12.2231750.</a:t>
            </a:r>
          </a:p>
          <a:p>
            <a:pPr marL="0" indent="-457200">
              <a:buNone/>
            </a:pPr>
            <a:r>
              <a:rPr lang="en-US" dirty="0">
                <a:effectLst/>
              </a:rPr>
              <a:t>[5] Basden, A. G., </a:t>
            </a:r>
            <a:r>
              <a:rPr lang="en-US" dirty="0" err="1">
                <a:effectLst/>
              </a:rPr>
              <a:t>Haniff</a:t>
            </a:r>
            <a:r>
              <a:rPr lang="en-US" dirty="0">
                <a:effectLst/>
              </a:rPr>
              <a:t>, C. A., and Mackay, C. D. “Photon Counting Strategies with Low-Light-Level CCDs.” Vol. 991, 2003, pp. 985–991.</a:t>
            </a:r>
          </a:p>
          <a:p>
            <a:pPr marL="0" indent="-457200">
              <a:buNone/>
            </a:pPr>
            <a:r>
              <a:rPr lang="en-US" dirty="0">
                <a:effectLst/>
              </a:rPr>
              <a:t>[6] Harding, L. K., Demers, R. T., Hoenk, M., </a:t>
            </a:r>
            <a:r>
              <a:rPr lang="en-US" dirty="0" err="1">
                <a:effectLst/>
              </a:rPr>
              <a:t>Peddada</a:t>
            </a:r>
            <a:r>
              <a:rPr lang="en-US" dirty="0">
                <a:effectLst/>
              </a:rPr>
              <a:t>, P., Nemati, B., </a:t>
            </a:r>
            <a:r>
              <a:rPr lang="en-US" dirty="0" err="1">
                <a:effectLst/>
              </a:rPr>
              <a:t>Cherng</a:t>
            </a:r>
            <a:r>
              <a:rPr lang="en-US" dirty="0">
                <a:effectLst/>
              </a:rPr>
              <a:t>, M., Michaels, D., Neat, L. S., Loc, A., Bush, N., Hall, D., Murray, N., </a:t>
            </a:r>
            <a:r>
              <a:rPr lang="en-US" dirty="0" err="1">
                <a:effectLst/>
              </a:rPr>
              <a:t>Gow</a:t>
            </a:r>
            <a:r>
              <a:rPr lang="en-US" dirty="0">
                <a:effectLst/>
              </a:rPr>
              <a:t>, J., </a:t>
            </a:r>
            <a:r>
              <a:rPr lang="en-US" dirty="0" err="1">
                <a:effectLst/>
              </a:rPr>
              <a:t>Burgon</a:t>
            </a:r>
            <a:r>
              <a:rPr lang="en-US" dirty="0">
                <a:effectLst/>
              </a:rPr>
              <a:t>, R., Holland, A., </a:t>
            </a:r>
            <a:r>
              <a:rPr lang="en-US" dirty="0" err="1">
                <a:effectLst/>
              </a:rPr>
              <a:t>Reinheimer</a:t>
            </a:r>
            <a:r>
              <a:rPr lang="en-US" dirty="0">
                <a:effectLst/>
              </a:rPr>
              <a:t>, A., Jorden, P. R., and Jordan, D. “Technology Advancement of the CCD201-20 EMCCD for the WFIRST Coronagraph Instrument: Sensor Characterization and Radiation Damage.” </a:t>
            </a:r>
            <a:r>
              <a:rPr lang="en-US" i="1" dirty="0">
                <a:effectLst/>
              </a:rPr>
              <a:t>Journal of Astronomical Telescopes, Instruments, and Systems</a:t>
            </a:r>
            <a:r>
              <a:rPr lang="en-US" dirty="0">
                <a:effectLst/>
              </a:rPr>
              <a:t>, Vol. 2, No. 1, 2015, p. 011007. https://doi.org/10.1117/1.jatis.2.1.011007.</a:t>
            </a:r>
          </a:p>
        </p:txBody>
      </p:sp>
      <p:sp>
        <p:nvSpPr>
          <p:cNvPr id="4" name="Date Placeholder 3">
            <a:extLst>
              <a:ext uri="{FF2B5EF4-FFF2-40B4-BE49-F238E27FC236}">
                <a16:creationId xmlns:a16="http://schemas.microsoft.com/office/drawing/2014/main" id="{870F324C-5ED6-4293-A675-D0924B908E4D}"/>
              </a:ext>
            </a:extLst>
          </p:cNvPr>
          <p:cNvSpPr>
            <a:spLocks noGrp="1"/>
          </p:cNvSpPr>
          <p:nvPr>
            <p:ph type="dt" sz="half" idx="10"/>
          </p:nvPr>
        </p:nvSpPr>
        <p:spPr/>
        <p:txBody>
          <a:bodyPr/>
          <a:lstStyle/>
          <a:p>
            <a:pPr>
              <a:defRPr/>
            </a:pPr>
            <a:fld id="{48CF3E32-A2E6-4ABD-B3E4-BFAA4A44789F}"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17241E45-0708-454A-8C6F-3F3034C5F9E7}"/>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CD8C40A7-4879-4C49-895E-1B731169019F}"/>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31</a:t>
            </a:fld>
            <a:endParaRPr lang="en-US">
              <a:solidFill>
                <a:prstClr val="white"/>
              </a:solidFill>
            </a:endParaRPr>
          </a:p>
        </p:txBody>
      </p:sp>
    </p:spTree>
    <p:extLst>
      <p:ext uri="{BB962C8B-B14F-4D97-AF65-F5344CB8AC3E}">
        <p14:creationId xmlns:p14="http://schemas.microsoft.com/office/powerpoint/2010/main" val="3936675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D34A8-FABE-4719-A0DF-A6286DCAB52D}"/>
              </a:ext>
            </a:extLst>
          </p:cNvPr>
          <p:cNvSpPr>
            <a:spLocks noGrp="1"/>
          </p:cNvSpPr>
          <p:nvPr>
            <p:ph type="title"/>
          </p:nvPr>
        </p:nvSpPr>
        <p:spPr/>
        <p:txBody>
          <a:bodyPr/>
          <a:lstStyle/>
          <a:p>
            <a:r>
              <a:rPr lang="en-US" dirty="0"/>
              <a:t>Note on Computation Time</a:t>
            </a:r>
          </a:p>
        </p:txBody>
      </p:sp>
      <p:sp>
        <p:nvSpPr>
          <p:cNvPr id="3" name="Content Placeholder 2">
            <a:extLst>
              <a:ext uri="{FF2B5EF4-FFF2-40B4-BE49-F238E27FC236}">
                <a16:creationId xmlns:a16="http://schemas.microsoft.com/office/drawing/2014/main" id="{596B4D03-BF88-4939-B2FD-C7A3E601C302}"/>
              </a:ext>
            </a:extLst>
          </p:cNvPr>
          <p:cNvSpPr>
            <a:spLocks noGrp="1"/>
          </p:cNvSpPr>
          <p:nvPr>
            <p:ph idx="1"/>
          </p:nvPr>
        </p:nvSpPr>
        <p:spPr>
          <a:xfrm>
            <a:off x="112889" y="993424"/>
            <a:ext cx="5983111" cy="5295196"/>
          </a:xfrm>
        </p:spPr>
        <p:txBody>
          <a:bodyPr/>
          <a:lstStyle/>
          <a:p>
            <a:r>
              <a:rPr lang="en-US" dirty="0"/>
              <a:t>Tracked computation time for a EMCCD readout during the PTC simulations</a:t>
            </a:r>
          </a:p>
          <a:p>
            <a:r>
              <a:rPr lang="en-US" dirty="0"/>
              <a:t>Note that the computation time for an exposure increases as more signal builds on a detector</a:t>
            </a:r>
          </a:p>
          <a:p>
            <a:pPr lvl="1"/>
            <a:r>
              <a:rPr lang="en-US" dirty="0"/>
              <a:t>The break from exponential growth is due to the model switching to using GPU processing for binomial random number generation</a:t>
            </a:r>
          </a:p>
          <a:p>
            <a:r>
              <a:rPr lang="en-US" dirty="0"/>
              <a:t>Computation time increases with the size of the detector, the number of serial elements, and the signal level within the pixels</a:t>
            </a:r>
          </a:p>
        </p:txBody>
      </p:sp>
      <p:sp>
        <p:nvSpPr>
          <p:cNvPr id="4" name="Date Placeholder 3">
            <a:extLst>
              <a:ext uri="{FF2B5EF4-FFF2-40B4-BE49-F238E27FC236}">
                <a16:creationId xmlns:a16="http://schemas.microsoft.com/office/drawing/2014/main" id="{565F4844-96D2-4A5F-8AB7-100B7195150C}"/>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93DFB84D-9F27-4556-90E6-7FA6FE5CE83D}"/>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4EE1515F-E7AC-4BC3-A267-88F9B881A4D1}"/>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32</a:t>
            </a:fld>
            <a:endParaRPr lang="en-US">
              <a:solidFill>
                <a:prstClr val="white"/>
              </a:solidFill>
            </a:endParaRPr>
          </a:p>
        </p:txBody>
      </p:sp>
      <p:pic>
        <p:nvPicPr>
          <p:cNvPr id="7" name="Picture 6">
            <a:extLst>
              <a:ext uri="{FF2B5EF4-FFF2-40B4-BE49-F238E27FC236}">
                <a16:creationId xmlns:a16="http://schemas.microsoft.com/office/drawing/2014/main" id="{DD919B7F-1CF1-460F-BDFC-643F57C4A4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993424"/>
            <a:ext cx="5983111" cy="4795800"/>
          </a:xfrm>
          <a:prstGeom prst="rect">
            <a:avLst/>
          </a:prstGeom>
        </p:spPr>
      </p:pic>
    </p:spTree>
    <p:extLst>
      <p:ext uri="{BB962C8B-B14F-4D97-AF65-F5344CB8AC3E}">
        <p14:creationId xmlns:p14="http://schemas.microsoft.com/office/powerpoint/2010/main" val="4053902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22535-6D3A-4DD5-9495-C747BF836B56}"/>
              </a:ext>
            </a:extLst>
          </p:cNvPr>
          <p:cNvSpPr>
            <a:spLocks noGrp="1"/>
          </p:cNvSpPr>
          <p:nvPr>
            <p:ph type="title"/>
          </p:nvPr>
        </p:nvSpPr>
        <p:spPr>
          <a:xfrm>
            <a:off x="112891" y="118535"/>
            <a:ext cx="8753204" cy="688622"/>
          </a:xfrm>
        </p:spPr>
        <p:txBody>
          <a:bodyPr>
            <a:normAutofit fontScale="90000"/>
          </a:bodyPr>
          <a:lstStyle/>
          <a:p>
            <a:r>
              <a:rPr lang="en-US" dirty="0"/>
              <a:t>Output Probability Distribution vs Number of Multiplication Elements</a:t>
            </a:r>
          </a:p>
        </p:txBody>
      </p:sp>
      <p:sp>
        <p:nvSpPr>
          <p:cNvPr id="4" name="Date Placeholder 3">
            <a:extLst>
              <a:ext uri="{FF2B5EF4-FFF2-40B4-BE49-F238E27FC236}">
                <a16:creationId xmlns:a16="http://schemas.microsoft.com/office/drawing/2014/main" id="{C644E724-5907-4C04-B3BE-41FB3D5010B0}"/>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36150EBD-65F9-4635-82EF-23DC47D43680}"/>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407FC565-AC23-4D5B-9A50-3959BF7557AB}"/>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33</a:t>
            </a:fld>
            <a:endParaRPr lang="en-US">
              <a:solidFill>
                <a:prstClr val="white"/>
              </a:solidFill>
            </a:endParaRPr>
          </a:p>
        </p:txBody>
      </p:sp>
      <p:pic>
        <p:nvPicPr>
          <p:cNvPr id="9" name="Picture 8">
            <a:extLst>
              <a:ext uri="{FF2B5EF4-FFF2-40B4-BE49-F238E27FC236}">
                <a16:creationId xmlns:a16="http://schemas.microsoft.com/office/drawing/2014/main" id="{ABC5E57A-A73E-4E87-8513-A8DD4DE7546B}"/>
              </a:ext>
            </a:extLst>
          </p:cNvPr>
          <p:cNvPicPr>
            <a:picLocks noChangeAspect="1"/>
          </p:cNvPicPr>
          <p:nvPr/>
        </p:nvPicPr>
        <p:blipFill>
          <a:blip r:embed="rId2"/>
          <a:stretch>
            <a:fillRect/>
          </a:stretch>
        </p:blipFill>
        <p:spPr>
          <a:xfrm>
            <a:off x="225490" y="993424"/>
            <a:ext cx="9707404" cy="5299369"/>
          </a:xfrm>
          <a:prstGeom prst="rect">
            <a:avLst/>
          </a:prstGeom>
        </p:spPr>
      </p:pic>
      <p:sp>
        <p:nvSpPr>
          <p:cNvPr id="10" name="TextBox 9">
            <a:extLst>
              <a:ext uri="{FF2B5EF4-FFF2-40B4-BE49-F238E27FC236}">
                <a16:creationId xmlns:a16="http://schemas.microsoft.com/office/drawing/2014/main" id="{6674D799-2566-4FEF-B11F-A487D0EAAD5A}"/>
              </a:ext>
            </a:extLst>
          </p:cNvPr>
          <p:cNvSpPr txBox="1"/>
          <p:nvPr/>
        </p:nvSpPr>
        <p:spPr>
          <a:xfrm>
            <a:off x="9932894" y="993424"/>
            <a:ext cx="2140574" cy="4031873"/>
          </a:xfrm>
          <a:prstGeom prst="rect">
            <a:avLst/>
          </a:prstGeom>
          <a:noFill/>
          <a:ln>
            <a:solidFill>
              <a:schemeClr val="tx1"/>
            </a:solidFill>
          </a:ln>
        </p:spPr>
        <p:txBody>
          <a:bodyPr wrap="square" rtlCol="0">
            <a:spAutoFit/>
          </a:bodyPr>
          <a:lstStyle/>
          <a:p>
            <a:pPr algn="just"/>
            <a:r>
              <a:rPr lang="en-US" sz="1600" dirty="0">
                <a:solidFill>
                  <a:srgbClr val="C00000"/>
                </a:solidFill>
              </a:rPr>
              <a:t>Note: </a:t>
            </a:r>
            <a:r>
              <a:rPr lang="en-US" sz="1600" dirty="0"/>
              <a:t>As the number of multiplication elements is decreased, for a constant mean of 1000, the distribution tends to separate from the y-axis, with a higher portion of events being significantly multiplied. The calculated average gain remains constant. This would have the effect of pulling more events out from the read noise in a detector readout</a:t>
            </a:r>
          </a:p>
        </p:txBody>
      </p:sp>
    </p:spTree>
    <p:extLst>
      <p:ext uri="{BB962C8B-B14F-4D97-AF65-F5344CB8AC3E}">
        <p14:creationId xmlns:p14="http://schemas.microsoft.com/office/powerpoint/2010/main" val="363594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D6F7-1BD7-46BA-8FA6-FC199B31B951}"/>
              </a:ext>
            </a:extLst>
          </p:cNvPr>
          <p:cNvSpPr>
            <a:spLocks noGrp="1"/>
          </p:cNvSpPr>
          <p:nvPr>
            <p:ph type="title"/>
          </p:nvPr>
        </p:nvSpPr>
        <p:spPr/>
        <p:txBody>
          <a:bodyPr/>
          <a:lstStyle/>
          <a:p>
            <a:r>
              <a:rPr lang="en-US" dirty="0"/>
              <a:t>Detector</a:t>
            </a:r>
          </a:p>
        </p:txBody>
      </p:sp>
      <p:sp>
        <p:nvSpPr>
          <p:cNvPr id="3" name="Content Placeholder 2">
            <a:extLst>
              <a:ext uri="{FF2B5EF4-FFF2-40B4-BE49-F238E27FC236}">
                <a16:creationId xmlns:a16="http://schemas.microsoft.com/office/drawing/2014/main" id="{2F6F75E7-8D0A-4B9A-8043-309C9311571D}"/>
              </a:ext>
            </a:extLst>
          </p:cNvPr>
          <p:cNvSpPr>
            <a:spLocks noGrp="1"/>
          </p:cNvSpPr>
          <p:nvPr>
            <p:ph idx="1"/>
          </p:nvPr>
        </p:nvSpPr>
        <p:spPr>
          <a:xfrm>
            <a:off x="112889" y="993424"/>
            <a:ext cx="5983111" cy="5295196"/>
          </a:xfrm>
        </p:spPr>
        <p:txBody>
          <a:bodyPr/>
          <a:lstStyle/>
          <a:p>
            <a:r>
              <a:rPr lang="en-US" dirty="0"/>
              <a:t>Contains Pixel object arrays representing the parallel and serial sections</a:t>
            </a:r>
          </a:p>
          <a:p>
            <a:r>
              <a:rPr lang="en-US" dirty="0"/>
              <a:t>Coordinates transfer of charge between pixels</a:t>
            </a:r>
          </a:p>
          <a:p>
            <a:r>
              <a:rPr lang="en-US" dirty="0"/>
              <a:t>Allows for setting pixel level properties within the array to simulate non-uniformities and defects</a:t>
            </a:r>
          </a:p>
          <a:p>
            <a:pPr lvl="1"/>
            <a:r>
              <a:rPr lang="en-US" dirty="0"/>
              <a:t>Properties can be set independently between the parallel and serial sections</a:t>
            </a:r>
          </a:p>
          <a:p>
            <a:r>
              <a:rPr lang="en-US" dirty="0"/>
              <a:t>Both standard and EM outputs are modeled</a:t>
            </a:r>
          </a:p>
        </p:txBody>
      </p:sp>
      <p:sp>
        <p:nvSpPr>
          <p:cNvPr id="4" name="Date Placeholder 3">
            <a:extLst>
              <a:ext uri="{FF2B5EF4-FFF2-40B4-BE49-F238E27FC236}">
                <a16:creationId xmlns:a16="http://schemas.microsoft.com/office/drawing/2014/main" id="{EA93FEE9-60D1-4E5B-BC63-1E243141E7C6}"/>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CF024BA8-C620-457B-9985-0424C9A70E4B}"/>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E1C5E1E1-53CE-4F17-9D1F-316B46825D14}"/>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4</a:t>
            </a:fld>
            <a:endParaRPr lang="en-US">
              <a:solidFill>
                <a:prstClr val="white"/>
              </a:solidFill>
            </a:endParaRPr>
          </a:p>
        </p:txBody>
      </p:sp>
      <p:graphicFrame>
        <p:nvGraphicFramePr>
          <p:cNvPr id="8" name="Table 8">
            <a:extLst>
              <a:ext uri="{FF2B5EF4-FFF2-40B4-BE49-F238E27FC236}">
                <a16:creationId xmlns:a16="http://schemas.microsoft.com/office/drawing/2014/main" id="{46179290-25AC-487F-B417-5A258EB690EC}"/>
              </a:ext>
            </a:extLst>
          </p:cNvPr>
          <p:cNvGraphicFramePr>
            <a:graphicFrameLocks noGrp="1"/>
          </p:cNvGraphicFramePr>
          <p:nvPr>
            <p:extLst>
              <p:ext uri="{D42A27DB-BD31-4B8C-83A1-F6EECF244321}">
                <p14:modId xmlns:p14="http://schemas.microsoft.com/office/powerpoint/2010/main" val="3430410373"/>
              </p:ext>
            </p:extLst>
          </p:nvPr>
        </p:nvGraphicFramePr>
        <p:xfrm>
          <a:off x="6096001" y="993424"/>
          <a:ext cx="5983110" cy="4145280"/>
        </p:xfrm>
        <a:graphic>
          <a:graphicData uri="http://schemas.openxmlformats.org/drawingml/2006/table">
            <a:tbl>
              <a:tblPr firstRow="1" bandRow="1">
                <a:tableStyleId>{5C22544A-7EE6-4342-B048-85BDC9FD1C3A}</a:tableStyleId>
              </a:tblPr>
              <a:tblGrid>
                <a:gridCol w="2414953">
                  <a:extLst>
                    <a:ext uri="{9D8B030D-6E8A-4147-A177-3AD203B41FA5}">
                      <a16:colId xmlns:a16="http://schemas.microsoft.com/office/drawing/2014/main" val="1704741549"/>
                    </a:ext>
                  </a:extLst>
                </a:gridCol>
                <a:gridCol w="3568157">
                  <a:extLst>
                    <a:ext uri="{9D8B030D-6E8A-4147-A177-3AD203B41FA5}">
                      <a16:colId xmlns:a16="http://schemas.microsoft.com/office/drawing/2014/main" val="248024505"/>
                    </a:ext>
                  </a:extLst>
                </a:gridCol>
              </a:tblGrid>
              <a:tr h="204906">
                <a:tc>
                  <a:txBody>
                    <a:bodyPr/>
                    <a:lstStyle/>
                    <a:p>
                      <a:r>
                        <a:rPr lang="en-US" sz="1400" dirty="0"/>
                        <a:t>Property</a:t>
                      </a:r>
                    </a:p>
                  </a:txBody>
                  <a:tcPr/>
                </a:tc>
                <a:tc>
                  <a:txBody>
                    <a:bodyPr/>
                    <a:lstStyle/>
                    <a:p>
                      <a:r>
                        <a:rPr lang="en-US" sz="1400" dirty="0"/>
                        <a:t>Description</a:t>
                      </a:r>
                    </a:p>
                  </a:txBody>
                  <a:tcPr/>
                </a:tc>
                <a:extLst>
                  <a:ext uri="{0D108BD9-81ED-4DB2-BD59-A6C34878D82A}">
                    <a16:rowId xmlns:a16="http://schemas.microsoft.com/office/drawing/2014/main" val="728524228"/>
                  </a:ext>
                </a:extLst>
              </a:tr>
              <a:tr h="204906">
                <a:tc>
                  <a:txBody>
                    <a:bodyPr/>
                    <a:lstStyle/>
                    <a:p>
                      <a:r>
                        <a:rPr lang="en-US" sz="1400" dirty="0"/>
                        <a:t>Parallel Section Length / Width</a:t>
                      </a:r>
                    </a:p>
                  </a:txBody>
                  <a:tcPr/>
                </a:tc>
                <a:tc>
                  <a:txBody>
                    <a:bodyPr/>
                    <a:lstStyle/>
                    <a:p>
                      <a:r>
                        <a:rPr lang="en-US" sz="1400" dirty="0"/>
                        <a:t>Size of the parallel section (Pixels)</a:t>
                      </a:r>
                    </a:p>
                  </a:txBody>
                  <a:tcPr/>
                </a:tc>
                <a:extLst>
                  <a:ext uri="{0D108BD9-81ED-4DB2-BD59-A6C34878D82A}">
                    <a16:rowId xmlns:a16="http://schemas.microsoft.com/office/drawing/2014/main" val="3924246394"/>
                  </a:ext>
                </a:extLst>
              </a:tr>
              <a:tr h="204906">
                <a:tc>
                  <a:txBody>
                    <a:bodyPr/>
                    <a:lstStyle/>
                    <a:p>
                      <a:r>
                        <a:rPr lang="en-US" sz="1400" dirty="0"/>
                        <a:t>Serial Register </a:t>
                      </a:r>
                      <a:r>
                        <a:rPr lang="en-US" sz="1400" dirty="0" err="1"/>
                        <a:t>Overscan</a:t>
                      </a:r>
                      <a:endParaRPr lang="en-US" sz="1400" dirty="0"/>
                    </a:p>
                  </a:txBody>
                  <a:tcPr/>
                </a:tc>
                <a:tc>
                  <a:txBody>
                    <a:bodyPr/>
                    <a:lstStyle/>
                    <a:p>
                      <a:r>
                        <a:rPr lang="en-US" sz="1400" dirty="0"/>
                        <a:t>Number of </a:t>
                      </a:r>
                      <a:r>
                        <a:rPr lang="en-US" sz="1400" dirty="0" err="1"/>
                        <a:t>overscan</a:t>
                      </a:r>
                      <a:r>
                        <a:rPr lang="en-US" sz="1400" dirty="0"/>
                        <a:t> elements in the serial section before the standard readout (Pixels)</a:t>
                      </a:r>
                    </a:p>
                  </a:txBody>
                  <a:tcPr/>
                </a:tc>
                <a:extLst>
                  <a:ext uri="{0D108BD9-81ED-4DB2-BD59-A6C34878D82A}">
                    <a16:rowId xmlns:a16="http://schemas.microsoft.com/office/drawing/2014/main" val="3723749800"/>
                  </a:ext>
                </a:extLst>
              </a:tr>
              <a:tr h="204906">
                <a:tc>
                  <a:txBody>
                    <a:bodyPr/>
                    <a:lstStyle/>
                    <a:p>
                      <a:r>
                        <a:rPr lang="en-US" sz="1400" dirty="0"/>
                        <a:t>Serial Additional Elements</a:t>
                      </a:r>
                    </a:p>
                  </a:txBody>
                  <a:tcPr/>
                </a:tc>
                <a:tc>
                  <a:txBody>
                    <a:bodyPr/>
                    <a:lstStyle/>
                    <a:p>
                      <a:r>
                        <a:rPr lang="en-US" sz="1400" dirty="0"/>
                        <a:t>Number of elements in the serial register between the image section and EM elements (corner, etc.) (Pixels)</a:t>
                      </a:r>
                    </a:p>
                  </a:txBody>
                  <a:tcPr/>
                </a:tc>
                <a:extLst>
                  <a:ext uri="{0D108BD9-81ED-4DB2-BD59-A6C34878D82A}">
                    <a16:rowId xmlns:a16="http://schemas.microsoft.com/office/drawing/2014/main" val="1118299462"/>
                  </a:ext>
                </a:extLst>
              </a:tr>
              <a:tr h="204906">
                <a:tc>
                  <a:txBody>
                    <a:bodyPr/>
                    <a:lstStyle/>
                    <a:p>
                      <a:r>
                        <a:rPr lang="en-US" sz="1400" dirty="0"/>
                        <a:t>Serial Multiplying Elements</a:t>
                      </a:r>
                    </a:p>
                  </a:txBody>
                  <a:tcPr/>
                </a:tc>
                <a:tc>
                  <a:txBody>
                    <a:bodyPr/>
                    <a:lstStyle/>
                    <a:p>
                      <a:r>
                        <a:rPr lang="en-US" sz="1400" dirty="0"/>
                        <a:t>Number of electron – multiplying elements in the serial register (Pixels)</a:t>
                      </a:r>
                    </a:p>
                  </a:txBody>
                  <a:tcPr/>
                </a:tc>
                <a:extLst>
                  <a:ext uri="{0D108BD9-81ED-4DB2-BD59-A6C34878D82A}">
                    <a16:rowId xmlns:a16="http://schemas.microsoft.com/office/drawing/2014/main" val="768723241"/>
                  </a:ext>
                </a:extLst>
              </a:tr>
              <a:tr h="204906">
                <a:tc>
                  <a:txBody>
                    <a:bodyPr/>
                    <a:lstStyle/>
                    <a:p>
                      <a:r>
                        <a:rPr lang="en-US" sz="1400" dirty="0"/>
                        <a:t>EM / STD Read Noise</a:t>
                      </a:r>
                    </a:p>
                  </a:txBody>
                  <a:tcPr/>
                </a:tc>
                <a:tc>
                  <a:txBody>
                    <a:bodyPr/>
                    <a:lstStyle/>
                    <a:p>
                      <a:r>
                        <a:rPr lang="en-US" sz="1400" dirty="0"/>
                        <a:t>RMS read-out noise for the read-out amplifier (e</a:t>
                      </a:r>
                      <a:r>
                        <a:rPr lang="en-US" sz="1400" baseline="30000" dirty="0"/>
                        <a:t>-</a:t>
                      </a:r>
                      <a:r>
                        <a:rPr lang="en-US" sz="1400" baseline="0" dirty="0"/>
                        <a:t>)</a:t>
                      </a:r>
                      <a:endParaRPr lang="en-US" sz="1400" dirty="0"/>
                    </a:p>
                  </a:txBody>
                  <a:tcPr/>
                </a:tc>
                <a:extLst>
                  <a:ext uri="{0D108BD9-81ED-4DB2-BD59-A6C34878D82A}">
                    <a16:rowId xmlns:a16="http://schemas.microsoft.com/office/drawing/2014/main" val="3000609646"/>
                  </a:ext>
                </a:extLst>
              </a:tr>
              <a:tr h="204906">
                <a:tc>
                  <a:txBody>
                    <a:bodyPr/>
                    <a:lstStyle/>
                    <a:p>
                      <a:r>
                        <a:rPr lang="en-US" sz="1400" dirty="0"/>
                        <a:t>EM / STD Read Bias</a:t>
                      </a:r>
                    </a:p>
                  </a:txBody>
                  <a:tcPr/>
                </a:tc>
                <a:tc>
                  <a:txBody>
                    <a:bodyPr/>
                    <a:lstStyle/>
                    <a:p>
                      <a:r>
                        <a:rPr lang="en-US" sz="1400" dirty="0"/>
                        <a:t>Bias applied to the read-out (e</a:t>
                      </a:r>
                      <a:r>
                        <a:rPr lang="en-US" sz="1400" baseline="30000" dirty="0"/>
                        <a:t>-</a:t>
                      </a:r>
                      <a:r>
                        <a:rPr lang="en-US" sz="1400" baseline="0" dirty="0"/>
                        <a:t>)</a:t>
                      </a:r>
                      <a:endParaRPr lang="en-US" sz="1400" dirty="0"/>
                    </a:p>
                  </a:txBody>
                  <a:tcPr/>
                </a:tc>
                <a:extLst>
                  <a:ext uri="{0D108BD9-81ED-4DB2-BD59-A6C34878D82A}">
                    <a16:rowId xmlns:a16="http://schemas.microsoft.com/office/drawing/2014/main" val="2817273081"/>
                  </a:ext>
                </a:extLst>
              </a:tr>
              <a:tr h="204906">
                <a:tc>
                  <a:txBody>
                    <a:bodyPr/>
                    <a:lstStyle/>
                    <a:p>
                      <a:r>
                        <a:rPr lang="en-US" sz="1400" dirty="0"/>
                        <a:t>Mean Gain</a:t>
                      </a:r>
                    </a:p>
                  </a:txBody>
                  <a:tcPr/>
                </a:tc>
                <a:tc>
                  <a:txBody>
                    <a:bodyPr/>
                    <a:lstStyle/>
                    <a:p>
                      <a:r>
                        <a:rPr lang="en-US" sz="1400" dirty="0"/>
                        <a:t>Sets the mean gain for the detector. Along with the number of multiplying elements, calculates the correct multiplication probability for individual pixels.</a:t>
                      </a:r>
                    </a:p>
                  </a:txBody>
                  <a:tcPr/>
                </a:tc>
                <a:extLst>
                  <a:ext uri="{0D108BD9-81ED-4DB2-BD59-A6C34878D82A}">
                    <a16:rowId xmlns:a16="http://schemas.microsoft.com/office/drawing/2014/main" val="2540465238"/>
                  </a:ext>
                </a:extLst>
              </a:tr>
            </a:tbl>
          </a:graphicData>
        </a:graphic>
      </p:graphicFrame>
    </p:spTree>
    <p:extLst>
      <p:ext uri="{BB962C8B-B14F-4D97-AF65-F5344CB8AC3E}">
        <p14:creationId xmlns:p14="http://schemas.microsoft.com/office/powerpoint/2010/main" val="3071303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D6F7-1BD7-46BA-8FA6-FC199B31B951}"/>
              </a:ext>
            </a:extLst>
          </p:cNvPr>
          <p:cNvSpPr>
            <a:spLocks noGrp="1"/>
          </p:cNvSpPr>
          <p:nvPr>
            <p:ph type="title"/>
          </p:nvPr>
        </p:nvSpPr>
        <p:spPr/>
        <p:txBody>
          <a:bodyPr/>
          <a:lstStyle/>
          <a:p>
            <a:r>
              <a:rPr lang="en-US" dirty="0"/>
              <a:t>Controller</a:t>
            </a:r>
          </a:p>
        </p:txBody>
      </p:sp>
      <p:sp>
        <p:nvSpPr>
          <p:cNvPr id="3" name="Content Placeholder 2">
            <a:extLst>
              <a:ext uri="{FF2B5EF4-FFF2-40B4-BE49-F238E27FC236}">
                <a16:creationId xmlns:a16="http://schemas.microsoft.com/office/drawing/2014/main" id="{2F6F75E7-8D0A-4B9A-8043-309C9311571D}"/>
              </a:ext>
            </a:extLst>
          </p:cNvPr>
          <p:cNvSpPr>
            <a:spLocks noGrp="1"/>
          </p:cNvSpPr>
          <p:nvPr>
            <p:ph idx="1"/>
          </p:nvPr>
        </p:nvSpPr>
        <p:spPr>
          <a:xfrm>
            <a:off x="112889" y="993424"/>
            <a:ext cx="5983111" cy="5295196"/>
          </a:xfrm>
        </p:spPr>
        <p:txBody>
          <a:bodyPr/>
          <a:lstStyle/>
          <a:p>
            <a:r>
              <a:rPr lang="en-US" dirty="0"/>
              <a:t>Contains and coordinates access to a Detector object</a:t>
            </a:r>
          </a:p>
          <a:p>
            <a:r>
              <a:rPr lang="en-US" b="1" dirty="0"/>
              <a:t>Coordinates the readout sequence of the detector</a:t>
            </a:r>
          </a:p>
          <a:p>
            <a:r>
              <a:rPr lang="en-US" dirty="0"/>
              <a:t>Used to control horizontal and vertical frequencies, application of the camera gain constant, and digitization of the read-out</a:t>
            </a:r>
          </a:p>
          <a:p>
            <a:r>
              <a:rPr lang="en-US" dirty="0"/>
              <a:t>Supports modification of properties at the pixel level for degrading dark current generation and CTE performance in the parallel and serial sections</a:t>
            </a:r>
          </a:p>
        </p:txBody>
      </p:sp>
      <p:sp>
        <p:nvSpPr>
          <p:cNvPr id="4" name="Date Placeholder 3">
            <a:extLst>
              <a:ext uri="{FF2B5EF4-FFF2-40B4-BE49-F238E27FC236}">
                <a16:creationId xmlns:a16="http://schemas.microsoft.com/office/drawing/2014/main" id="{EA93FEE9-60D1-4E5B-BC63-1E243141E7C6}"/>
              </a:ext>
            </a:extLst>
          </p:cNvPr>
          <p:cNvSpPr>
            <a:spLocks noGrp="1"/>
          </p:cNvSpPr>
          <p:nvPr>
            <p:ph type="dt" sz="half" idx="10"/>
          </p:nvPr>
        </p:nvSpPr>
        <p:spPr/>
        <p:txBody>
          <a:bodyPr/>
          <a:lstStyle/>
          <a:p>
            <a:pPr>
              <a:defRPr/>
            </a:pPr>
            <a:fld id="{259D5A64-EFDC-4C7D-B168-C1FFFFA4D6FD}"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CF024BA8-C620-457B-9985-0424C9A70E4B}"/>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E1C5E1E1-53CE-4F17-9D1F-316B46825D14}"/>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5</a:t>
            </a:fld>
            <a:endParaRPr lang="en-US">
              <a:solidFill>
                <a:prstClr val="white"/>
              </a:solidFill>
            </a:endParaRPr>
          </a:p>
        </p:txBody>
      </p:sp>
      <p:graphicFrame>
        <p:nvGraphicFramePr>
          <p:cNvPr id="8" name="Table 8">
            <a:extLst>
              <a:ext uri="{FF2B5EF4-FFF2-40B4-BE49-F238E27FC236}">
                <a16:creationId xmlns:a16="http://schemas.microsoft.com/office/drawing/2014/main" id="{46179290-25AC-487F-B417-5A258EB690EC}"/>
              </a:ext>
            </a:extLst>
          </p:cNvPr>
          <p:cNvGraphicFramePr>
            <a:graphicFrameLocks noGrp="1"/>
          </p:cNvGraphicFramePr>
          <p:nvPr>
            <p:extLst>
              <p:ext uri="{D42A27DB-BD31-4B8C-83A1-F6EECF244321}">
                <p14:modId xmlns:p14="http://schemas.microsoft.com/office/powerpoint/2010/main" val="2196602360"/>
              </p:ext>
            </p:extLst>
          </p:nvPr>
        </p:nvGraphicFramePr>
        <p:xfrm>
          <a:off x="6096001" y="993424"/>
          <a:ext cx="5983110" cy="2468880"/>
        </p:xfrm>
        <a:graphic>
          <a:graphicData uri="http://schemas.openxmlformats.org/drawingml/2006/table">
            <a:tbl>
              <a:tblPr firstRow="1" bandRow="1">
                <a:tableStyleId>{5C22544A-7EE6-4342-B048-85BDC9FD1C3A}</a:tableStyleId>
              </a:tblPr>
              <a:tblGrid>
                <a:gridCol w="2414953">
                  <a:extLst>
                    <a:ext uri="{9D8B030D-6E8A-4147-A177-3AD203B41FA5}">
                      <a16:colId xmlns:a16="http://schemas.microsoft.com/office/drawing/2014/main" val="1704741549"/>
                    </a:ext>
                  </a:extLst>
                </a:gridCol>
                <a:gridCol w="3568157">
                  <a:extLst>
                    <a:ext uri="{9D8B030D-6E8A-4147-A177-3AD203B41FA5}">
                      <a16:colId xmlns:a16="http://schemas.microsoft.com/office/drawing/2014/main" val="248024505"/>
                    </a:ext>
                  </a:extLst>
                </a:gridCol>
              </a:tblGrid>
              <a:tr h="204906">
                <a:tc>
                  <a:txBody>
                    <a:bodyPr/>
                    <a:lstStyle/>
                    <a:p>
                      <a:r>
                        <a:rPr lang="en-US" sz="1400" dirty="0"/>
                        <a:t>Property</a:t>
                      </a:r>
                    </a:p>
                  </a:txBody>
                  <a:tcPr/>
                </a:tc>
                <a:tc>
                  <a:txBody>
                    <a:bodyPr/>
                    <a:lstStyle/>
                    <a:p>
                      <a:r>
                        <a:rPr lang="en-US" sz="1400" dirty="0"/>
                        <a:t>Description</a:t>
                      </a:r>
                    </a:p>
                  </a:txBody>
                  <a:tcPr/>
                </a:tc>
                <a:extLst>
                  <a:ext uri="{0D108BD9-81ED-4DB2-BD59-A6C34878D82A}">
                    <a16:rowId xmlns:a16="http://schemas.microsoft.com/office/drawing/2014/main" val="728524228"/>
                  </a:ext>
                </a:extLst>
              </a:tr>
              <a:tr h="204906">
                <a:tc>
                  <a:txBody>
                    <a:bodyPr/>
                    <a:lstStyle/>
                    <a:p>
                      <a:r>
                        <a:rPr lang="en-US" sz="1400" dirty="0"/>
                        <a:t>Camera Gain Constant</a:t>
                      </a:r>
                    </a:p>
                  </a:txBody>
                  <a:tcPr/>
                </a:tc>
                <a:tc>
                  <a:txBody>
                    <a:bodyPr/>
                    <a:lstStyle/>
                    <a:p>
                      <a:r>
                        <a:rPr lang="en-US" sz="1400" dirty="0"/>
                        <a:t>Controls conversion between e</a:t>
                      </a:r>
                      <a:r>
                        <a:rPr lang="en-US" sz="1400" baseline="30000" dirty="0"/>
                        <a:t>-</a:t>
                      </a:r>
                      <a:r>
                        <a:rPr lang="en-US" sz="1400" baseline="0" dirty="0"/>
                        <a:t> to DN at the detector read-out (e</a:t>
                      </a:r>
                      <a:r>
                        <a:rPr lang="en-US" sz="1400" baseline="30000" dirty="0"/>
                        <a:t>-</a:t>
                      </a:r>
                      <a:r>
                        <a:rPr lang="en-US" sz="1400" baseline="0" dirty="0"/>
                        <a:t> DN</a:t>
                      </a:r>
                      <a:r>
                        <a:rPr lang="en-US" sz="1400" baseline="30000" dirty="0"/>
                        <a:t>-1</a:t>
                      </a:r>
                      <a:r>
                        <a:rPr lang="en-US" sz="1400" baseline="0" dirty="0"/>
                        <a:t>)</a:t>
                      </a:r>
                      <a:endParaRPr lang="en-US" sz="1400" dirty="0"/>
                    </a:p>
                  </a:txBody>
                  <a:tcPr/>
                </a:tc>
                <a:extLst>
                  <a:ext uri="{0D108BD9-81ED-4DB2-BD59-A6C34878D82A}">
                    <a16:rowId xmlns:a16="http://schemas.microsoft.com/office/drawing/2014/main" val="3924246394"/>
                  </a:ext>
                </a:extLst>
              </a:tr>
              <a:tr h="204906">
                <a:tc>
                  <a:txBody>
                    <a:bodyPr/>
                    <a:lstStyle/>
                    <a:p>
                      <a:r>
                        <a:rPr lang="en-US" sz="1400" dirty="0"/>
                        <a:t>ADC Resolution</a:t>
                      </a:r>
                    </a:p>
                  </a:txBody>
                  <a:tcPr/>
                </a:tc>
                <a:tc>
                  <a:txBody>
                    <a:bodyPr/>
                    <a:lstStyle/>
                    <a:p>
                      <a:r>
                        <a:rPr lang="en-US" sz="1400" dirty="0"/>
                        <a:t>Sets the number of bits used by the ADC (# bits)</a:t>
                      </a:r>
                    </a:p>
                  </a:txBody>
                  <a:tcPr/>
                </a:tc>
                <a:extLst>
                  <a:ext uri="{0D108BD9-81ED-4DB2-BD59-A6C34878D82A}">
                    <a16:rowId xmlns:a16="http://schemas.microsoft.com/office/drawing/2014/main" val="3723749800"/>
                  </a:ext>
                </a:extLst>
              </a:tr>
              <a:tr h="204906">
                <a:tc>
                  <a:txBody>
                    <a:bodyPr/>
                    <a:lstStyle/>
                    <a:p>
                      <a:r>
                        <a:rPr lang="en-US" sz="1400" dirty="0"/>
                        <a:t>ADC Offset</a:t>
                      </a:r>
                    </a:p>
                  </a:txBody>
                  <a:tcPr/>
                </a:tc>
                <a:tc>
                  <a:txBody>
                    <a:bodyPr/>
                    <a:lstStyle/>
                    <a:p>
                      <a:r>
                        <a:rPr lang="en-US" sz="1400" dirty="0"/>
                        <a:t>Sets any offset in the ADC corresponding to the 0 level of the readout (DN)</a:t>
                      </a:r>
                    </a:p>
                  </a:txBody>
                  <a:tcPr/>
                </a:tc>
                <a:extLst>
                  <a:ext uri="{0D108BD9-81ED-4DB2-BD59-A6C34878D82A}">
                    <a16:rowId xmlns:a16="http://schemas.microsoft.com/office/drawing/2014/main" val="1118299462"/>
                  </a:ext>
                </a:extLst>
              </a:tr>
              <a:tr h="204906">
                <a:tc>
                  <a:txBody>
                    <a:bodyPr/>
                    <a:lstStyle/>
                    <a:p>
                      <a:r>
                        <a:rPr lang="en-US" sz="1400" dirty="0"/>
                        <a:t>Vertical Frequency</a:t>
                      </a:r>
                    </a:p>
                  </a:txBody>
                  <a:tcPr/>
                </a:tc>
                <a:tc>
                  <a:txBody>
                    <a:bodyPr/>
                    <a:lstStyle/>
                    <a:p>
                      <a:r>
                        <a:rPr lang="en-US" sz="1400" dirty="0"/>
                        <a:t>Sets the frequency for vertical transfers (Hz)</a:t>
                      </a:r>
                    </a:p>
                  </a:txBody>
                  <a:tcPr/>
                </a:tc>
                <a:extLst>
                  <a:ext uri="{0D108BD9-81ED-4DB2-BD59-A6C34878D82A}">
                    <a16:rowId xmlns:a16="http://schemas.microsoft.com/office/drawing/2014/main" val="768723241"/>
                  </a:ext>
                </a:extLst>
              </a:tr>
              <a:tr h="204906">
                <a:tc>
                  <a:txBody>
                    <a:bodyPr/>
                    <a:lstStyle/>
                    <a:p>
                      <a:r>
                        <a:rPr lang="en-US" sz="1400" dirty="0"/>
                        <a:t>Horizontal Frequency</a:t>
                      </a:r>
                    </a:p>
                  </a:txBody>
                  <a:tcPr/>
                </a:tc>
                <a:tc>
                  <a:txBody>
                    <a:bodyPr/>
                    <a:lstStyle/>
                    <a:p>
                      <a:r>
                        <a:rPr lang="en-US" sz="1400" dirty="0"/>
                        <a:t>Sets the frequency for horizontal transfers (Hz)</a:t>
                      </a:r>
                    </a:p>
                  </a:txBody>
                  <a:tcPr/>
                </a:tc>
                <a:extLst>
                  <a:ext uri="{0D108BD9-81ED-4DB2-BD59-A6C34878D82A}">
                    <a16:rowId xmlns:a16="http://schemas.microsoft.com/office/drawing/2014/main" val="3000609646"/>
                  </a:ext>
                </a:extLst>
              </a:tr>
            </a:tbl>
          </a:graphicData>
        </a:graphic>
      </p:graphicFrame>
    </p:spTree>
    <p:extLst>
      <p:ext uri="{BB962C8B-B14F-4D97-AF65-F5344CB8AC3E}">
        <p14:creationId xmlns:p14="http://schemas.microsoft.com/office/powerpoint/2010/main" val="2603607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80C5-41C8-4DBB-853B-4E4FBDE5B903}"/>
              </a:ext>
            </a:extLst>
          </p:cNvPr>
          <p:cNvSpPr>
            <a:spLocks noGrp="1"/>
          </p:cNvSpPr>
          <p:nvPr>
            <p:ph type="title"/>
          </p:nvPr>
        </p:nvSpPr>
        <p:spPr/>
        <p:txBody>
          <a:bodyPr/>
          <a:lstStyle/>
          <a:p>
            <a:r>
              <a:rPr lang="en-US" dirty="0"/>
              <a:t>Code Overview</a:t>
            </a:r>
          </a:p>
        </p:txBody>
      </p:sp>
      <p:sp>
        <p:nvSpPr>
          <p:cNvPr id="4" name="Date Placeholder 3">
            <a:extLst>
              <a:ext uri="{FF2B5EF4-FFF2-40B4-BE49-F238E27FC236}">
                <a16:creationId xmlns:a16="http://schemas.microsoft.com/office/drawing/2014/main" id="{AC8F6B28-5AB6-424C-862E-C3542181BADD}"/>
              </a:ext>
            </a:extLst>
          </p:cNvPr>
          <p:cNvSpPr>
            <a:spLocks noGrp="1"/>
          </p:cNvSpPr>
          <p:nvPr>
            <p:ph type="dt" sz="half" idx="10"/>
          </p:nvPr>
        </p:nvSpPr>
        <p:spPr/>
        <p:txBody>
          <a:bodyPr/>
          <a:lstStyle/>
          <a:p>
            <a:pPr>
              <a:defRPr/>
            </a:pPr>
            <a:fld id="{AA6B890B-A010-410F-A62D-82F91B3004B4}"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5EB25FB3-CD86-4FFA-94C1-82214D0E06B0}"/>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866EC4B0-586B-49B6-8A02-42D97AF845F3}"/>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6</a:t>
            </a:fld>
            <a:endParaRPr lang="en-US">
              <a:solidFill>
                <a:prstClr val="white"/>
              </a:solidFill>
            </a:endParaRPr>
          </a:p>
        </p:txBody>
      </p:sp>
      <p:graphicFrame>
        <p:nvGraphicFramePr>
          <p:cNvPr id="11" name="Table 11">
            <a:extLst>
              <a:ext uri="{FF2B5EF4-FFF2-40B4-BE49-F238E27FC236}">
                <a16:creationId xmlns:a16="http://schemas.microsoft.com/office/drawing/2014/main" id="{9010A8C6-9822-4AC7-83C1-7120C32A0E16}"/>
              </a:ext>
            </a:extLst>
          </p:cNvPr>
          <p:cNvGraphicFramePr>
            <a:graphicFrameLocks noGrp="1"/>
          </p:cNvGraphicFramePr>
          <p:nvPr>
            <p:extLst>
              <p:ext uri="{D42A27DB-BD31-4B8C-83A1-F6EECF244321}">
                <p14:modId xmlns:p14="http://schemas.microsoft.com/office/powerpoint/2010/main" val="3955138318"/>
              </p:ext>
            </p:extLst>
          </p:nvPr>
        </p:nvGraphicFramePr>
        <p:xfrm>
          <a:off x="4813160" y="968020"/>
          <a:ext cx="7144379" cy="2956560"/>
        </p:xfrm>
        <a:graphic>
          <a:graphicData uri="http://schemas.openxmlformats.org/drawingml/2006/table">
            <a:tbl>
              <a:tblPr firstRow="1" bandRow="1">
                <a:tableStyleId>{5C22544A-7EE6-4342-B048-85BDC9FD1C3A}</a:tableStyleId>
              </a:tblPr>
              <a:tblGrid>
                <a:gridCol w="2059913">
                  <a:extLst>
                    <a:ext uri="{9D8B030D-6E8A-4147-A177-3AD203B41FA5}">
                      <a16:colId xmlns:a16="http://schemas.microsoft.com/office/drawing/2014/main" val="1808890680"/>
                    </a:ext>
                  </a:extLst>
                </a:gridCol>
                <a:gridCol w="1718268">
                  <a:extLst>
                    <a:ext uri="{9D8B030D-6E8A-4147-A177-3AD203B41FA5}">
                      <a16:colId xmlns:a16="http://schemas.microsoft.com/office/drawing/2014/main" val="3157936900"/>
                    </a:ext>
                  </a:extLst>
                </a:gridCol>
                <a:gridCol w="2441749">
                  <a:extLst>
                    <a:ext uri="{9D8B030D-6E8A-4147-A177-3AD203B41FA5}">
                      <a16:colId xmlns:a16="http://schemas.microsoft.com/office/drawing/2014/main" val="2486411215"/>
                    </a:ext>
                  </a:extLst>
                </a:gridCol>
                <a:gridCol w="924449">
                  <a:extLst>
                    <a:ext uri="{9D8B030D-6E8A-4147-A177-3AD203B41FA5}">
                      <a16:colId xmlns:a16="http://schemas.microsoft.com/office/drawing/2014/main" val="139444077"/>
                    </a:ext>
                  </a:extLst>
                </a:gridCol>
              </a:tblGrid>
              <a:tr h="153294">
                <a:tc>
                  <a:txBody>
                    <a:bodyPr/>
                    <a:lstStyle/>
                    <a:p>
                      <a:r>
                        <a:rPr lang="en-US" sz="1400" dirty="0"/>
                        <a:t>Process</a:t>
                      </a:r>
                    </a:p>
                  </a:txBody>
                  <a:tcPr/>
                </a:tc>
                <a:tc>
                  <a:txBody>
                    <a:bodyPr/>
                    <a:lstStyle/>
                    <a:p>
                      <a:r>
                        <a:rPr lang="en-US" sz="1400" dirty="0"/>
                        <a:t>Model</a:t>
                      </a:r>
                    </a:p>
                  </a:txBody>
                  <a:tcPr/>
                </a:tc>
                <a:tc>
                  <a:txBody>
                    <a:bodyPr/>
                    <a:lstStyle/>
                    <a:p>
                      <a:r>
                        <a:rPr lang="en-US" sz="1400" dirty="0"/>
                        <a:t>Notes</a:t>
                      </a:r>
                    </a:p>
                  </a:txBody>
                  <a:tcPr/>
                </a:tc>
                <a:tc>
                  <a:txBody>
                    <a:bodyPr/>
                    <a:lstStyle/>
                    <a:p>
                      <a:r>
                        <a:rPr lang="en-US" sz="1400" dirty="0"/>
                        <a:t>Reference</a:t>
                      </a:r>
                    </a:p>
                  </a:txBody>
                  <a:tcPr/>
                </a:tc>
                <a:extLst>
                  <a:ext uri="{0D108BD9-81ED-4DB2-BD59-A6C34878D82A}">
                    <a16:rowId xmlns:a16="http://schemas.microsoft.com/office/drawing/2014/main" val="4239955652"/>
                  </a:ext>
                </a:extLst>
              </a:tr>
              <a:tr h="214192">
                <a:tc>
                  <a:txBody>
                    <a:bodyPr/>
                    <a:lstStyle/>
                    <a:p>
                      <a:r>
                        <a:rPr lang="en-US" sz="1400" dirty="0"/>
                        <a:t>Incoming Photons</a:t>
                      </a:r>
                    </a:p>
                  </a:txBody>
                  <a:tcPr/>
                </a:tc>
                <a:tc>
                  <a:txBody>
                    <a:bodyPr/>
                    <a:lstStyle/>
                    <a:p>
                      <a:r>
                        <a:rPr lang="en-US" sz="1400" dirty="0"/>
                        <a:t>Poisson Distribution</a:t>
                      </a:r>
                    </a:p>
                  </a:txBody>
                  <a:tcPr/>
                </a:tc>
                <a:tc>
                  <a:txBody>
                    <a:bodyPr/>
                    <a:lstStyle/>
                    <a:p>
                      <a:r>
                        <a:rPr lang="en-US" sz="1400" dirty="0"/>
                        <a:t>Shot Noise</a:t>
                      </a:r>
                    </a:p>
                  </a:txBody>
                  <a:tcPr/>
                </a:tc>
                <a:tc>
                  <a:txBody>
                    <a:bodyPr/>
                    <a:lstStyle/>
                    <a:p>
                      <a:endParaRPr lang="en-US" sz="1400" dirty="0"/>
                    </a:p>
                  </a:txBody>
                  <a:tcPr/>
                </a:tc>
                <a:extLst>
                  <a:ext uri="{0D108BD9-81ED-4DB2-BD59-A6C34878D82A}">
                    <a16:rowId xmlns:a16="http://schemas.microsoft.com/office/drawing/2014/main" val="4077718205"/>
                  </a:ext>
                </a:extLst>
              </a:tr>
              <a:tr h="214192">
                <a:tc>
                  <a:txBody>
                    <a:bodyPr/>
                    <a:lstStyle/>
                    <a:p>
                      <a:r>
                        <a:rPr lang="en-US" sz="1400" dirty="0"/>
                        <a:t>Photon Interaction</a:t>
                      </a:r>
                    </a:p>
                  </a:txBody>
                  <a:tcPr/>
                </a:tc>
                <a:tc>
                  <a:txBody>
                    <a:bodyPr/>
                    <a:lstStyle/>
                    <a:p>
                      <a:r>
                        <a:rPr lang="en-US" sz="1400" dirty="0"/>
                        <a:t>Binomial Distribution</a:t>
                      </a:r>
                    </a:p>
                  </a:txBody>
                  <a:tcPr/>
                </a:tc>
                <a:tc>
                  <a:txBody>
                    <a:bodyPr/>
                    <a:lstStyle/>
                    <a:p>
                      <a:r>
                        <a:rPr lang="en-US" sz="1400" dirty="0"/>
                        <a:t>Interacting Quantum Efficiency</a:t>
                      </a:r>
                    </a:p>
                  </a:txBody>
                  <a:tcPr/>
                </a:tc>
                <a:tc>
                  <a:txBody>
                    <a:bodyPr/>
                    <a:lstStyle/>
                    <a:p>
                      <a:endParaRPr lang="en-US" sz="1400" dirty="0"/>
                    </a:p>
                  </a:txBody>
                  <a:tcPr/>
                </a:tc>
                <a:extLst>
                  <a:ext uri="{0D108BD9-81ED-4DB2-BD59-A6C34878D82A}">
                    <a16:rowId xmlns:a16="http://schemas.microsoft.com/office/drawing/2014/main" val="932014452"/>
                  </a:ext>
                </a:extLst>
              </a:tr>
              <a:tr h="214192">
                <a:tc>
                  <a:txBody>
                    <a:bodyPr/>
                    <a:lstStyle/>
                    <a:p>
                      <a:r>
                        <a:rPr lang="en-US" sz="1400" dirty="0"/>
                        <a:t>Quantum Yield</a:t>
                      </a:r>
                    </a:p>
                  </a:txBody>
                  <a:tcPr/>
                </a:tc>
                <a:tc>
                  <a:txBody>
                    <a:bodyPr/>
                    <a:lstStyle/>
                    <a:p>
                      <a:r>
                        <a:rPr lang="en-US" sz="1400" dirty="0"/>
                        <a:t>Binomial / Normal Distribution</a:t>
                      </a:r>
                    </a:p>
                  </a:txBody>
                  <a:tcPr/>
                </a:tc>
                <a:tc>
                  <a:txBody>
                    <a:bodyPr/>
                    <a:lstStyle/>
                    <a:p>
                      <a:r>
                        <a:rPr lang="en-US" sz="1400" dirty="0"/>
                        <a:t>Fano Noise</a:t>
                      </a:r>
                    </a:p>
                  </a:txBody>
                  <a:tcPr/>
                </a:tc>
                <a:tc>
                  <a:txBody>
                    <a:bodyPr/>
                    <a:lstStyle/>
                    <a:p>
                      <a:r>
                        <a:rPr lang="en-US" sz="1400" dirty="0"/>
                        <a:t>[1, 2, 3, 4]</a:t>
                      </a:r>
                    </a:p>
                  </a:txBody>
                  <a:tcPr/>
                </a:tc>
                <a:extLst>
                  <a:ext uri="{0D108BD9-81ED-4DB2-BD59-A6C34878D82A}">
                    <a16:rowId xmlns:a16="http://schemas.microsoft.com/office/drawing/2014/main" val="1839967565"/>
                  </a:ext>
                </a:extLst>
              </a:tr>
              <a:tr h="214192">
                <a:tc>
                  <a:txBody>
                    <a:bodyPr/>
                    <a:lstStyle/>
                    <a:p>
                      <a:r>
                        <a:rPr lang="en-US" sz="1400" dirty="0"/>
                        <a:t>Dark Current</a:t>
                      </a:r>
                    </a:p>
                  </a:txBody>
                  <a:tcPr/>
                </a:tc>
                <a:tc>
                  <a:txBody>
                    <a:bodyPr/>
                    <a:lstStyle/>
                    <a:p>
                      <a:r>
                        <a:rPr lang="en-US" sz="1400" dirty="0"/>
                        <a:t>Poisson Distribution</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736423685"/>
                  </a:ext>
                </a:extLst>
              </a:tr>
              <a:tr h="214192">
                <a:tc>
                  <a:txBody>
                    <a:bodyPr/>
                    <a:lstStyle/>
                    <a:p>
                      <a:r>
                        <a:rPr lang="en-US" sz="1400" dirty="0"/>
                        <a:t>CIC</a:t>
                      </a:r>
                    </a:p>
                  </a:txBody>
                  <a:tcPr/>
                </a:tc>
                <a:tc>
                  <a:txBody>
                    <a:bodyPr/>
                    <a:lstStyle/>
                    <a:p>
                      <a:r>
                        <a:rPr lang="en-US" sz="1400" dirty="0"/>
                        <a:t>Poisson Distribution</a:t>
                      </a:r>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428559095"/>
                  </a:ext>
                </a:extLst>
              </a:tr>
              <a:tr h="153294">
                <a:tc>
                  <a:txBody>
                    <a:bodyPr/>
                    <a:lstStyle/>
                    <a:p>
                      <a:r>
                        <a:rPr lang="en-US" sz="1400" dirty="0"/>
                        <a:t>Charge Transfer Efficiency</a:t>
                      </a:r>
                    </a:p>
                  </a:txBody>
                  <a:tcPr/>
                </a:tc>
                <a:tc>
                  <a:txBody>
                    <a:bodyPr/>
                    <a:lstStyle/>
                    <a:p>
                      <a:r>
                        <a:rPr lang="en-US" sz="1400" dirty="0"/>
                        <a:t>Binomial Distribution</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54066094"/>
                  </a:ext>
                </a:extLst>
              </a:tr>
              <a:tr h="153294">
                <a:tc>
                  <a:txBody>
                    <a:bodyPr/>
                    <a:lstStyle/>
                    <a:p>
                      <a:r>
                        <a:rPr lang="en-US" sz="1400" dirty="0"/>
                        <a:t>Electron Multiplication</a:t>
                      </a:r>
                    </a:p>
                  </a:txBody>
                  <a:tcPr/>
                </a:tc>
                <a:tc>
                  <a:txBody>
                    <a:bodyPr/>
                    <a:lstStyle/>
                    <a:p>
                      <a:r>
                        <a:rPr lang="en-US" sz="1400" dirty="0"/>
                        <a:t>Binomial Distribution</a:t>
                      </a:r>
                    </a:p>
                  </a:txBody>
                  <a:tcPr/>
                </a:tc>
                <a:tc>
                  <a:txBody>
                    <a:bodyPr/>
                    <a:lstStyle/>
                    <a:p>
                      <a:r>
                        <a:rPr lang="en-US" sz="1400" dirty="0"/>
                        <a:t>Captures ENF</a:t>
                      </a:r>
                    </a:p>
                  </a:txBody>
                  <a:tcPr/>
                </a:tc>
                <a:tc>
                  <a:txBody>
                    <a:bodyPr/>
                    <a:lstStyle/>
                    <a:p>
                      <a:r>
                        <a:rPr lang="en-US" sz="1400" dirty="0"/>
                        <a:t>[5]</a:t>
                      </a:r>
                    </a:p>
                  </a:txBody>
                  <a:tcPr/>
                </a:tc>
                <a:extLst>
                  <a:ext uri="{0D108BD9-81ED-4DB2-BD59-A6C34878D82A}">
                    <a16:rowId xmlns:a16="http://schemas.microsoft.com/office/drawing/2014/main" val="3253929597"/>
                  </a:ext>
                </a:extLst>
              </a:tr>
              <a:tr h="214192">
                <a:tc>
                  <a:txBody>
                    <a:bodyPr/>
                    <a:lstStyle/>
                    <a:p>
                      <a:r>
                        <a:rPr lang="en-US" sz="1400" dirty="0"/>
                        <a:t>Read Noise</a:t>
                      </a:r>
                    </a:p>
                  </a:txBody>
                  <a:tcPr/>
                </a:tc>
                <a:tc>
                  <a:txBody>
                    <a:bodyPr/>
                    <a:lstStyle/>
                    <a:p>
                      <a:r>
                        <a:rPr lang="en-US" sz="1400" dirty="0"/>
                        <a:t>Normal Distribution</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423809757"/>
                  </a:ext>
                </a:extLst>
              </a:tr>
            </a:tbl>
          </a:graphicData>
        </a:graphic>
      </p:graphicFrame>
      <p:pic>
        <p:nvPicPr>
          <p:cNvPr id="7" name="Picture 6">
            <a:extLst>
              <a:ext uri="{FF2B5EF4-FFF2-40B4-BE49-F238E27FC236}">
                <a16:creationId xmlns:a16="http://schemas.microsoft.com/office/drawing/2014/main" id="{EC0B280E-8B84-4A34-982F-B371F2D1B0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890" y="968020"/>
            <a:ext cx="4243495" cy="5320599"/>
          </a:xfrm>
          <a:prstGeom prst="rect">
            <a:avLst/>
          </a:prstGeom>
        </p:spPr>
      </p:pic>
    </p:spTree>
    <p:extLst>
      <p:ext uri="{BB962C8B-B14F-4D97-AF65-F5344CB8AC3E}">
        <p14:creationId xmlns:p14="http://schemas.microsoft.com/office/powerpoint/2010/main" val="3518301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4614-417F-4C65-9E61-131A4C2F505F}"/>
              </a:ext>
            </a:extLst>
          </p:cNvPr>
          <p:cNvSpPr>
            <a:spLocks noGrp="1"/>
          </p:cNvSpPr>
          <p:nvPr>
            <p:ph type="title"/>
          </p:nvPr>
        </p:nvSpPr>
        <p:spPr/>
        <p:txBody>
          <a:bodyPr/>
          <a:lstStyle/>
          <a:p>
            <a:r>
              <a:rPr lang="en-US" dirty="0"/>
              <a:t>Charge Generation</a:t>
            </a:r>
          </a:p>
        </p:txBody>
      </p:sp>
      <p:sp>
        <p:nvSpPr>
          <p:cNvPr id="3" name="Content Placeholder 2">
            <a:extLst>
              <a:ext uri="{FF2B5EF4-FFF2-40B4-BE49-F238E27FC236}">
                <a16:creationId xmlns:a16="http://schemas.microsoft.com/office/drawing/2014/main" id="{2AD15311-7C7E-49E6-9E6F-04601AB3F150}"/>
              </a:ext>
            </a:extLst>
          </p:cNvPr>
          <p:cNvSpPr>
            <a:spLocks noGrp="1"/>
          </p:cNvSpPr>
          <p:nvPr>
            <p:ph idx="1"/>
          </p:nvPr>
        </p:nvSpPr>
        <p:spPr>
          <a:xfrm>
            <a:off x="112889" y="993424"/>
            <a:ext cx="11960579" cy="4501941"/>
          </a:xfrm>
        </p:spPr>
        <p:txBody>
          <a:bodyPr>
            <a:normAutofit lnSpcReduction="10000"/>
          </a:bodyPr>
          <a:lstStyle/>
          <a:p>
            <a:r>
              <a:rPr lang="en-US" b="1" dirty="0"/>
              <a:t>Incoming Photons</a:t>
            </a:r>
          </a:p>
          <a:p>
            <a:pPr lvl="1"/>
            <a:r>
              <a:rPr lang="en-US" dirty="0"/>
              <a:t>Specified for a specific wavelength</a:t>
            </a:r>
          </a:p>
          <a:p>
            <a:pPr lvl="2"/>
            <a:r>
              <a:rPr lang="en-US" dirty="0"/>
              <a:t>Multiple wavelengths of light can be incident on a detector simultaneously</a:t>
            </a:r>
          </a:p>
          <a:p>
            <a:pPr lvl="1"/>
            <a:r>
              <a:rPr lang="en-US" dirty="0"/>
              <a:t>Implemented as map of incoming mean photon incidence rate over the parallel section of the array</a:t>
            </a:r>
          </a:p>
          <a:p>
            <a:pPr lvl="2"/>
            <a:r>
              <a:rPr lang="en-US" dirty="0"/>
              <a:t>Specified in mean photons per seconds</a:t>
            </a:r>
          </a:p>
          <a:p>
            <a:pPr lvl="1"/>
            <a:r>
              <a:rPr lang="en-US" dirty="0"/>
              <a:t>Charge is generated for all steps of the process for which a finite time interval is defined</a:t>
            </a:r>
          </a:p>
          <a:p>
            <a:pPr lvl="2"/>
            <a:r>
              <a:rPr lang="en-US" dirty="0"/>
              <a:t>Includes integration times and during vertical and parallel transfers</a:t>
            </a:r>
          </a:p>
          <a:p>
            <a:pPr lvl="1"/>
            <a:r>
              <a:rPr lang="en-US" dirty="0"/>
              <a:t>The number of photons incident on a pixel over a time interval is determined by multiplying the mean photon incidence rate by the time interval, then using this mean number of incident photons to feed a Poisson random number generator to simulate </a:t>
            </a:r>
            <a:r>
              <a:rPr lang="en-US" b="1" dirty="0"/>
              <a:t>shot noise</a:t>
            </a:r>
          </a:p>
          <a:p>
            <a:pPr lvl="1"/>
            <a:r>
              <a:rPr lang="en-US" dirty="0"/>
              <a:t>The number of interacting photons is then determined by the interacting quantum efficiency</a:t>
            </a:r>
          </a:p>
          <a:p>
            <a:pPr lvl="2"/>
            <a:r>
              <a:rPr lang="en-US" dirty="0"/>
              <a:t>A binomial distribution is used, where each interacting photon is a “trial”, and the probability of successfully interacting with the pixel is set by the interacting quantum efficiency.</a:t>
            </a:r>
          </a:p>
          <a:p>
            <a:pPr lvl="2"/>
            <a:r>
              <a:rPr lang="en-US" dirty="0"/>
              <a:t>Interacting quantum efficiency is input as a wavelength-dependent vector</a:t>
            </a:r>
          </a:p>
          <a:p>
            <a:pPr lvl="3"/>
            <a:r>
              <a:rPr lang="en-US" dirty="0"/>
              <a:t>Interpolation can be done using a ‘linear’ or ‘nearest’ method</a:t>
            </a:r>
          </a:p>
        </p:txBody>
      </p:sp>
      <p:sp>
        <p:nvSpPr>
          <p:cNvPr id="4" name="Date Placeholder 3">
            <a:extLst>
              <a:ext uri="{FF2B5EF4-FFF2-40B4-BE49-F238E27FC236}">
                <a16:creationId xmlns:a16="http://schemas.microsoft.com/office/drawing/2014/main" id="{E0FF9E05-81DE-4716-824B-B0460438C85A}"/>
              </a:ext>
            </a:extLst>
          </p:cNvPr>
          <p:cNvSpPr>
            <a:spLocks noGrp="1"/>
          </p:cNvSpPr>
          <p:nvPr>
            <p:ph type="dt" sz="half" idx="10"/>
          </p:nvPr>
        </p:nvSpPr>
        <p:spPr/>
        <p:txBody>
          <a:bodyPr/>
          <a:lstStyle/>
          <a:p>
            <a:pPr>
              <a:defRPr/>
            </a:pPr>
            <a:fld id="{9E1D4E75-D62E-4B9D-AAEC-7A72052FEDD5}"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76DE5E4-B5A1-4245-AE3F-20950D376C74}"/>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9899ADFC-2541-4C1E-867D-AB6665EE7F60}"/>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7</a:t>
            </a:fld>
            <a:endParaRPr lang="en-US">
              <a:solidFill>
                <a:prstClr val="white"/>
              </a:solidFill>
            </a:endParaRPr>
          </a:p>
        </p:txBody>
      </p:sp>
      <p:pic>
        <p:nvPicPr>
          <p:cNvPr id="8" name="Picture 7">
            <a:extLst>
              <a:ext uri="{FF2B5EF4-FFF2-40B4-BE49-F238E27FC236}">
                <a16:creationId xmlns:a16="http://schemas.microsoft.com/office/drawing/2014/main" id="{91412577-3BE5-43EA-900C-98E0CBB9B5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3343" y="5495365"/>
            <a:ext cx="9539670" cy="793255"/>
          </a:xfrm>
          <a:prstGeom prst="rect">
            <a:avLst/>
          </a:prstGeom>
        </p:spPr>
      </p:pic>
    </p:spTree>
    <p:extLst>
      <p:ext uri="{BB962C8B-B14F-4D97-AF65-F5344CB8AC3E}">
        <p14:creationId xmlns:p14="http://schemas.microsoft.com/office/powerpoint/2010/main" val="4219577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4614-417F-4C65-9E61-131A4C2F505F}"/>
              </a:ext>
            </a:extLst>
          </p:cNvPr>
          <p:cNvSpPr>
            <a:spLocks noGrp="1"/>
          </p:cNvSpPr>
          <p:nvPr>
            <p:ph type="title"/>
          </p:nvPr>
        </p:nvSpPr>
        <p:spPr/>
        <p:txBody>
          <a:bodyPr/>
          <a:lstStyle/>
          <a:p>
            <a:r>
              <a:rPr lang="en-US" dirty="0"/>
              <a:t>Charge Generation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D15311-7C7E-49E6-9E6F-04601AB3F150}"/>
                  </a:ext>
                </a:extLst>
              </p:cNvPr>
              <p:cNvSpPr>
                <a:spLocks noGrp="1"/>
              </p:cNvSpPr>
              <p:nvPr>
                <p:ph idx="1"/>
              </p:nvPr>
            </p:nvSpPr>
            <p:spPr>
              <a:xfrm>
                <a:off x="112889" y="993424"/>
                <a:ext cx="6495343" cy="5272905"/>
              </a:xfrm>
            </p:spPr>
            <p:txBody>
              <a:bodyPr>
                <a:normAutofit fontScale="77500" lnSpcReduction="20000"/>
              </a:bodyPr>
              <a:lstStyle/>
              <a:p>
                <a:r>
                  <a:rPr lang="en-US" b="1" dirty="0"/>
                  <a:t>Fano noise</a:t>
                </a:r>
                <a:r>
                  <a:rPr lang="en-US" dirty="0"/>
                  <a:t> is incorporated by allowing the interacting photons to generate multiple electron-hole pairs within the pixel through simulation of the quantum yield</a:t>
                </a:r>
              </a:p>
              <a:p>
                <a:pPr lvl="1"/>
                <a:r>
                  <a:rPr lang="en-US" dirty="0"/>
                  <a:t>For </a:t>
                </a:r>
                <a:r>
                  <a:rPr lang="el-GR" dirty="0"/>
                  <a:t>λ</a:t>
                </a:r>
                <a:r>
                  <a:rPr lang="en-US" dirty="0"/>
                  <a:t> &gt; 350 nm</a:t>
                </a:r>
              </a:p>
              <a:p>
                <a:pPr lvl="2"/>
                <a:r>
                  <a:rPr lang="en-US" dirty="0"/>
                  <a:t>Quantum Yield is set to 1</a:t>
                </a:r>
              </a:p>
              <a:p>
                <a:pPr lvl="1"/>
                <a:r>
                  <a:rPr lang="en-US" dirty="0"/>
                  <a:t>For 123.9 nm &lt; </a:t>
                </a:r>
                <a:r>
                  <a:rPr lang="el-GR" dirty="0"/>
                  <a:t>λ</a:t>
                </a:r>
                <a:r>
                  <a:rPr lang="en-US" dirty="0"/>
                  <a:t> ≤ 350 nm</a:t>
                </a:r>
              </a:p>
              <a:p>
                <a:pPr lvl="2"/>
                <a:r>
                  <a:rPr lang="en-US" dirty="0"/>
                  <a:t>Use data from [2] to determine the quantum yield through linear interpolation</a:t>
                </a:r>
              </a:p>
              <a:p>
                <a:pPr lvl="2"/>
                <a:r>
                  <a:rPr lang="en-US" dirty="0"/>
                  <a:t>Implement model in [4] to allow the photon to generate up to 2 additional electrons.</a:t>
                </a:r>
              </a:p>
              <a:p>
                <a:pPr lvl="2"/>
                <a14:m>
                  <m:oMath xmlns:m="http://schemas.openxmlformats.org/officeDocument/2006/math">
                    <m:r>
                      <a:rPr lang="en-US" b="0" i="1" smtClean="0">
                        <a:latin typeface="Cambria Math" panose="02040503050406030204" pitchFamily="18" charset="0"/>
                      </a:rPr>
                      <m:t>𝑄𝑌</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𝑚</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𝑚</m:t>
                        </m:r>
                      </m:sub>
                      <m:sup>
                        <m:r>
                          <a:rPr lang="en-US" b="0" i="1" smtClean="0">
                            <a:latin typeface="Cambria Math" panose="02040503050406030204" pitchFamily="18" charset="0"/>
                          </a:rPr>
                          <m:t>2</m:t>
                        </m:r>
                      </m:sup>
                    </m:sSubSup>
                  </m:oMath>
                </a14:m>
                <a:endParaRPr lang="en-US" dirty="0"/>
              </a:p>
              <a:p>
                <a:pPr lvl="3"/>
                <a:r>
                  <a:rPr lang="en-US" i="1" dirty="0"/>
                  <a:t>P</a:t>
                </a:r>
                <a:r>
                  <a:rPr lang="en-US" i="1" baseline="-25000" dirty="0"/>
                  <a:t>m</a:t>
                </a:r>
                <a:r>
                  <a:rPr lang="en-US" dirty="0"/>
                  <a:t> is the probability of generating an e-h pair</a:t>
                </a:r>
                <a:endParaRPr lang="en-US" i="1" dirty="0"/>
              </a:p>
              <a:p>
                <a:pPr lvl="2"/>
                <a:r>
                  <a:rPr lang="en-US" dirty="0"/>
                  <a:t>Modelled as a Bernoulli process where the number of additional e-h pairs generated is determined by a binomial distribution</a:t>
                </a:r>
              </a:p>
              <a:p>
                <a:pPr lvl="1"/>
                <a:r>
                  <a:rPr lang="en-US" dirty="0"/>
                  <a:t>For </a:t>
                </a:r>
                <a:r>
                  <a:rPr lang="el-GR" dirty="0"/>
                  <a:t>λ</a:t>
                </a:r>
                <a:r>
                  <a:rPr lang="en-US" dirty="0"/>
                  <a:t> ≤ 123.9 nm</a:t>
                </a:r>
              </a:p>
              <a:p>
                <a:pPr lvl="2"/>
                <a:r>
                  <a:rPr lang="en-US" dirty="0"/>
                  <a:t>Use equations from [1, 3] to calculate mean quantum yield and FWHM for photons with energy &gt; 10 eV</a:t>
                </a:r>
              </a:p>
              <a:p>
                <a:pPr lvl="2"/>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𝜂</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𝐸</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𝑒𝑉</m:t>
                            </m:r>
                          </m:e>
                        </m:d>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𝐸</m:t>
                            </m:r>
                          </m:e>
                          <m:sub>
                            <m:r>
                              <a:rPr lang="en-US" b="0" i="1" smtClean="0">
                                <a:latin typeface="Cambria Math" panose="02040503050406030204" pitchFamily="18" charset="0"/>
                                <a:ea typeface="Cambria Math" panose="02040503050406030204" pitchFamily="18" charset="0"/>
                              </a:rPr>
                              <m:t>𝑒</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𝛿</m:t>
                    </m:r>
                    <m:r>
                      <a:rPr lang="en-US" i="1">
                        <a:latin typeface="Cambria Math" panose="02040503050406030204" pitchFamily="18" charset="0"/>
                      </a:rPr>
                      <m:t>𝐸</m:t>
                    </m:r>
                    <m:r>
                      <a:rPr lang="en-US" i="1">
                        <a:latin typeface="Cambria Math" panose="02040503050406030204" pitchFamily="18" charset="0"/>
                      </a:rPr>
                      <m:t>=2.355</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𝐹</m:t>
                                </m:r>
                                <m:r>
                                  <a:rPr lang="en-US" b="0" i="1" smtClean="0">
                                    <a:latin typeface="Cambria Math" panose="02040503050406030204" pitchFamily="18" charset="0"/>
                                  </a:rPr>
                                  <m:t> </m:t>
                                </m:r>
                                <m:r>
                                  <a:rPr lang="en-US" i="1">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𝑒𝑉</m:t>
                                </m:r>
                                <m:r>
                                  <a:rPr lang="en-US" b="0" i="1" smtClean="0">
                                    <a:latin typeface="Cambria Math" panose="02040503050406030204" pitchFamily="18" charset="0"/>
                                  </a:rPr>
                                  <m:t>)</m:t>
                                </m:r>
                              </m:num>
                              <m:den>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𝐸</m:t>
                                    </m:r>
                                  </m:e>
                                  <m:sub>
                                    <m:r>
                                      <a:rPr lang="en-US" i="1">
                                        <a:latin typeface="Cambria Math" panose="02040503050406030204" pitchFamily="18" charset="0"/>
                                        <a:ea typeface="Cambria Math" panose="02040503050406030204" pitchFamily="18" charset="0"/>
                                      </a:rPr>
                                      <m:t>𝑒</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b>
                                </m:sSub>
                              </m:den>
                            </m:f>
                          </m:e>
                        </m:d>
                      </m:e>
                      <m:sup>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up>
                    </m:sSup>
                  </m:oMath>
                </a14:m>
                <a:endParaRPr lang="en-US" dirty="0"/>
              </a:p>
              <a:p>
                <a:pPr lvl="3"/>
                <a:r>
                  <a:rPr lang="en-US" i="1" dirty="0"/>
                  <a:t>F</a:t>
                </a:r>
                <a:r>
                  <a:rPr lang="en-US" dirty="0"/>
                  <a:t> - Fano Factor</a:t>
                </a:r>
              </a:p>
              <a:p>
                <a:pPr lvl="3"/>
                <a:r>
                  <a:rPr lang="en-US" i="1" dirty="0"/>
                  <a:t>E(eV)</a:t>
                </a:r>
                <a:r>
                  <a:rPr lang="en-US" dirty="0"/>
                  <a:t> – Incoming photon energy</a:t>
                </a:r>
              </a:p>
              <a:p>
                <a:pPr lvl="3"/>
                <a:r>
                  <a:rPr lang="en-US" i="1" dirty="0" err="1"/>
                  <a:t>E</a:t>
                </a:r>
                <a:r>
                  <a:rPr lang="en-US" i="1" baseline="-25000" dirty="0" err="1"/>
                  <a:t>e</a:t>
                </a:r>
                <a:r>
                  <a:rPr lang="en-US" i="1" baseline="-25000" dirty="0"/>
                  <a:t>-h</a:t>
                </a:r>
                <a:r>
                  <a:rPr lang="en-US" dirty="0"/>
                  <a:t> – 3.65 eV per e</a:t>
                </a:r>
                <a:r>
                  <a:rPr lang="en-US" baseline="30000" dirty="0"/>
                  <a:t>-</a:t>
                </a:r>
              </a:p>
              <a:p>
                <a:pPr lvl="2"/>
                <a:r>
                  <a:rPr lang="en-US" dirty="0"/>
                  <a:t>Calculated FWHM and mean of quantum yield is used to inform a gaussian random number generator</a:t>
                </a:r>
              </a:p>
            </p:txBody>
          </p:sp>
        </mc:Choice>
        <mc:Fallback xmlns="">
          <p:sp>
            <p:nvSpPr>
              <p:cNvPr id="3" name="Content Placeholder 2">
                <a:extLst>
                  <a:ext uri="{FF2B5EF4-FFF2-40B4-BE49-F238E27FC236}">
                    <a16:creationId xmlns:a16="http://schemas.microsoft.com/office/drawing/2014/main" id="{2AD15311-7C7E-49E6-9E6F-04601AB3F150}"/>
                  </a:ext>
                </a:extLst>
              </p:cNvPr>
              <p:cNvSpPr>
                <a:spLocks noGrp="1" noRot="1" noChangeAspect="1" noMove="1" noResize="1" noEditPoints="1" noAdjustHandles="1" noChangeArrowheads="1" noChangeShapeType="1" noTextEdit="1"/>
              </p:cNvSpPr>
              <p:nvPr>
                <p:ph idx="1"/>
              </p:nvPr>
            </p:nvSpPr>
            <p:spPr>
              <a:xfrm>
                <a:off x="112889" y="993424"/>
                <a:ext cx="6495343" cy="5272905"/>
              </a:xfrm>
              <a:blipFill>
                <a:blip r:embed="rId2"/>
                <a:stretch>
                  <a:fillRect l="-845" t="-219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0FF9E05-81DE-4716-824B-B0460438C85A}"/>
              </a:ext>
            </a:extLst>
          </p:cNvPr>
          <p:cNvSpPr>
            <a:spLocks noGrp="1"/>
          </p:cNvSpPr>
          <p:nvPr>
            <p:ph type="dt" sz="half" idx="10"/>
          </p:nvPr>
        </p:nvSpPr>
        <p:spPr/>
        <p:txBody>
          <a:bodyPr/>
          <a:lstStyle/>
          <a:p>
            <a:pPr>
              <a:defRPr/>
            </a:pPr>
            <a:fld id="{9E1D4E75-D62E-4B9D-AAEC-7A72052FEDD5}"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76DE5E4-B5A1-4245-AE3F-20950D376C74}"/>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9899ADFC-2541-4C1E-867D-AB6665EE7F60}"/>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8</a:t>
            </a:fld>
            <a:endParaRPr lang="en-US">
              <a:solidFill>
                <a:prstClr val="white"/>
              </a:solidFill>
            </a:endParaRPr>
          </a:p>
        </p:txBody>
      </p:sp>
      <p:pic>
        <p:nvPicPr>
          <p:cNvPr id="9" name="Picture 8">
            <a:extLst>
              <a:ext uri="{FF2B5EF4-FFF2-40B4-BE49-F238E27FC236}">
                <a16:creationId xmlns:a16="http://schemas.microsoft.com/office/drawing/2014/main" id="{EA55CE28-989B-4E4A-924B-13DDBF93F020}"/>
              </a:ext>
            </a:extLst>
          </p:cNvPr>
          <p:cNvPicPr>
            <a:picLocks noChangeAspect="1"/>
          </p:cNvPicPr>
          <p:nvPr/>
        </p:nvPicPr>
        <p:blipFill>
          <a:blip r:embed="rId3"/>
          <a:stretch>
            <a:fillRect/>
          </a:stretch>
        </p:blipFill>
        <p:spPr>
          <a:xfrm>
            <a:off x="6608232" y="993424"/>
            <a:ext cx="5465235" cy="4366481"/>
          </a:xfrm>
          <a:prstGeom prst="rect">
            <a:avLst/>
          </a:prstGeom>
        </p:spPr>
      </p:pic>
    </p:spTree>
    <p:extLst>
      <p:ext uri="{BB962C8B-B14F-4D97-AF65-F5344CB8AC3E}">
        <p14:creationId xmlns:p14="http://schemas.microsoft.com/office/powerpoint/2010/main" val="1869892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4614-417F-4C65-9E61-131A4C2F505F}"/>
              </a:ext>
            </a:extLst>
          </p:cNvPr>
          <p:cNvSpPr>
            <a:spLocks noGrp="1"/>
          </p:cNvSpPr>
          <p:nvPr>
            <p:ph type="title"/>
          </p:nvPr>
        </p:nvSpPr>
        <p:spPr/>
        <p:txBody>
          <a:bodyPr/>
          <a:lstStyle/>
          <a:p>
            <a:r>
              <a:rPr lang="en-US" dirty="0"/>
              <a:t>Charge Generation</a:t>
            </a:r>
          </a:p>
        </p:txBody>
      </p:sp>
      <p:sp>
        <p:nvSpPr>
          <p:cNvPr id="3" name="Content Placeholder 2">
            <a:extLst>
              <a:ext uri="{FF2B5EF4-FFF2-40B4-BE49-F238E27FC236}">
                <a16:creationId xmlns:a16="http://schemas.microsoft.com/office/drawing/2014/main" id="{2AD15311-7C7E-49E6-9E6F-04601AB3F150}"/>
              </a:ext>
            </a:extLst>
          </p:cNvPr>
          <p:cNvSpPr>
            <a:spLocks noGrp="1"/>
          </p:cNvSpPr>
          <p:nvPr>
            <p:ph idx="1"/>
          </p:nvPr>
        </p:nvSpPr>
        <p:spPr>
          <a:xfrm>
            <a:off x="112889" y="993424"/>
            <a:ext cx="5983111" cy="5246011"/>
          </a:xfrm>
        </p:spPr>
        <p:txBody>
          <a:bodyPr>
            <a:normAutofit/>
          </a:bodyPr>
          <a:lstStyle/>
          <a:p>
            <a:r>
              <a:rPr lang="en-US" b="1" dirty="0"/>
              <a:t>Dark Current</a:t>
            </a:r>
          </a:p>
          <a:p>
            <a:pPr lvl="1"/>
            <a:r>
              <a:rPr lang="en-US" dirty="0"/>
              <a:t>The mean dark current generation rate, along with the time interval, are used to inform a Poisson distribution to generate dark current over each interval</a:t>
            </a:r>
          </a:p>
        </p:txBody>
      </p:sp>
      <p:sp>
        <p:nvSpPr>
          <p:cNvPr id="4" name="Date Placeholder 3">
            <a:extLst>
              <a:ext uri="{FF2B5EF4-FFF2-40B4-BE49-F238E27FC236}">
                <a16:creationId xmlns:a16="http://schemas.microsoft.com/office/drawing/2014/main" id="{E0FF9E05-81DE-4716-824B-B0460438C85A}"/>
              </a:ext>
            </a:extLst>
          </p:cNvPr>
          <p:cNvSpPr>
            <a:spLocks noGrp="1"/>
          </p:cNvSpPr>
          <p:nvPr>
            <p:ph type="dt" sz="half" idx="10"/>
          </p:nvPr>
        </p:nvSpPr>
        <p:spPr/>
        <p:txBody>
          <a:bodyPr/>
          <a:lstStyle/>
          <a:p>
            <a:pPr>
              <a:defRPr/>
            </a:pPr>
            <a:fld id="{9E1D4E75-D62E-4B9D-AAEC-7A72052FEDD5}" type="datetime1">
              <a:rPr lang="en-US" smtClean="0">
                <a:solidFill>
                  <a:prstClr val="white"/>
                </a:solidFill>
              </a:rPr>
              <a:t>2023-03-28</a:t>
            </a:fld>
            <a:endParaRPr lang="en-US" dirty="0">
              <a:solidFill>
                <a:prstClr val="white"/>
              </a:solidFill>
            </a:endParaRPr>
          </a:p>
        </p:txBody>
      </p:sp>
      <p:sp>
        <p:nvSpPr>
          <p:cNvPr id="5" name="Footer Placeholder 4">
            <a:extLst>
              <a:ext uri="{FF2B5EF4-FFF2-40B4-BE49-F238E27FC236}">
                <a16:creationId xmlns:a16="http://schemas.microsoft.com/office/drawing/2014/main" id="{A76DE5E4-B5A1-4245-AE3F-20950D376C74}"/>
              </a:ext>
            </a:extLst>
          </p:cNvPr>
          <p:cNvSpPr>
            <a:spLocks noGrp="1"/>
          </p:cNvSpPr>
          <p:nvPr>
            <p:ph type="ftr" sz="quarter" idx="11"/>
          </p:nvPr>
        </p:nvSpPr>
        <p:spPr/>
        <p:txBody>
          <a:bodyPr/>
          <a:lstStyle/>
          <a:p>
            <a:pPr>
              <a:defRPr/>
            </a:pPr>
            <a:endParaRPr lang="en-US" dirty="0">
              <a:solidFill>
                <a:prstClr val="white"/>
              </a:solidFill>
            </a:endParaRPr>
          </a:p>
        </p:txBody>
      </p:sp>
      <p:sp>
        <p:nvSpPr>
          <p:cNvPr id="6" name="Slide Number Placeholder 5">
            <a:extLst>
              <a:ext uri="{FF2B5EF4-FFF2-40B4-BE49-F238E27FC236}">
                <a16:creationId xmlns:a16="http://schemas.microsoft.com/office/drawing/2014/main" id="{9899ADFC-2541-4C1E-867D-AB6665EE7F60}"/>
              </a:ext>
            </a:extLst>
          </p:cNvPr>
          <p:cNvSpPr>
            <a:spLocks noGrp="1"/>
          </p:cNvSpPr>
          <p:nvPr>
            <p:ph type="sldNum" sz="quarter" idx="12"/>
          </p:nvPr>
        </p:nvSpPr>
        <p:spPr/>
        <p:txBody>
          <a:bodyPr/>
          <a:lstStyle/>
          <a:p>
            <a:pPr>
              <a:defRPr/>
            </a:pPr>
            <a:fld id="{E9B7F170-1334-794B-80B1-1329410A83E4}" type="slidenum">
              <a:rPr lang="en-US" smtClean="0">
                <a:solidFill>
                  <a:prstClr val="white"/>
                </a:solidFill>
              </a:rPr>
              <a:pPr>
                <a:defRPr/>
              </a:pPr>
              <a:t>9</a:t>
            </a:fld>
            <a:endParaRPr lang="en-US">
              <a:solidFill>
                <a:prstClr val="white"/>
              </a:solidFill>
            </a:endParaRPr>
          </a:p>
        </p:txBody>
      </p:sp>
      <p:pic>
        <p:nvPicPr>
          <p:cNvPr id="10" name="Picture 9">
            <a:extLst>
              <a:ext uri="{FF2B5EF4-FFF2-40B4-BE49-F238E27FC236}">
                <a16:creationId xmlns:a16="http://schemas.microsoft.com/office/drawing/2014/main" id="{20F2F3BD-04DC-4321-ABAD-C1C12CC19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45521"/>
            <a:ext cx="5983111" cy="3941815"/>
          </a:xfrm>
          <a:prstGeom prst="rect">
            <a:avLst/>
          </a:prstGeom>
        </p:spPr>
      </p:pic>
      <p:sp>
        <p:nvSpPr>
          <p:cNvPr id="11" name="TextBox 10">
            <a:extLst>
              <a:ext uri="{FF2B5EF4-FFF2-40B4-BE49-F238E27FC236}">
                <a16:creationId xmlns:a16="http://schemas.microsoft.com/office/drawing/2014/main" id="{A9B48E93-3A93-4852-A594-9AFF80831556}"/>
              </a:ext>
            </a:extLst>
          </p:cNvPr>
          <p:cNvSpPr txBox="1"/>
          <p:nvPr/>
        </p:nvSpPr>
        <p:spPr>
          <a:xfrm>
            <a:off x="11636361" y="5407158"/>
            <a:ext cx="442750" cy="369332"/>
          </a:xfrm>
          <a:prstGeom prst="rect">
            <a:avLst/>
          </a:prstGeom>
          <a:noFill/>
        </p:spPr>
        <p:txBody>
          <a:bodyPr wrap="none" rtlCol="0">
            <a:spAutoFit/>
          </a:bodyPr>
          <a:lstStyle/>
          <a:p>
            <a:r>
              <a:rPr lang="en-US" dirty="0"/>
              <a:t>[6]</a:t>
            </a:r>
          </a:p>
        </p:txBody>
      </p:sp>
    </p:spTree>
    <p:extLst>
      <p:ext uri="{BB962C8B-B14F-4D97-AF65-F5344CB8AC3E}">
        <p14:creationId xmlns:p14="http://schemas.microsoft.com/office/powerpoint/2010/main" val="4249884335"/>
      </p:ext>
    </p:extLst>
  </p:cSld>
  <p:clrMapOvr>
    <a:masterClrMapping/>
  </p:clrMapOvr>
</p:sld>
</file>

<file path=ppt/theme/theme1.xml><?xml version="1.0" encoding="utf-8"?>
<a:theme xmlns:a="http://schemas.openxmlformats.org/drawingml/2006/main" name="1_VT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T Generic Space Template.potx" id="{28DF8AB3-C4C3-48B9-AB6D-61759F67A085}" vid="{D2456DD9-7AD2-44ED-B87B-E4CF7EA8DF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VT Hume Generic Space Template</Template>
  <TotalTime>3148</TotalTime>
  <Words>4103</Words>
  <Application>Microsoft Office PowerPoint</Application>
  <PresentationFormat>Widescreen</PresentationFormat>
  <Paragraphs>530</Paragraphs>
  <Slides>33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1_VTTheme1</vt:lpstr>
      <vt:lpstr>(EM)CCD Model Review: Overview and Validation Efforts</vt:lpstr>
      <vt:lpstr>Model Overview</vt:lpstr>
      <vt:lpstr>Pixel</vt:lpstr>
      <vt:lpstr>Detector</vt:lpstr>
      <vt:lpstr>Controller</vt:lpstr>
      <vt:lpstr>Code Overview</vt:lpstr>
      <vt:lpstr>Charge Generation</vt:lpstr>
      <vt:lpstr>Charge Generation</vt:lpstr>
      <vt:lpstr>Charge Generation</vt:lpstr>
      <vt:lpstr>Charge Collection</vt:lpstr>
      <vt:lpstr>Charge Transfer</vt:lpstr>
      <vt:lpstr>Charge Multiplication</vt:lpstr>
      <vt:lpstr>Charge Measurement</vt:lpstr>
      <vt:lpstr>Assumptions &amp; Limitations</vt:lpstr>
      <vt:lpstr>Model Operation</vt:lpstr>
      <vt:lpstr>Model Validation – Camera Characterization</vt:lpstr>
      <vt:lpstr>Bias Data</vt:lpstr>
      <vt:lpstr>Photon Transfer Curve</vt:lpstr>
      <vt:lpstr>CIC Data</vt:lpstr>
      <vt:lpstr>CIC Data</vt:lpstr>
      <vt:lpstr>Dark Current Data</vt:lpstr>
      <vt:lpstr>Dark Current Data</vt:lpstr>
      <vt:lpstr>Model Validation – Characterization Simulation</vt:lpstr>
      <vt:lpstr>Model Parameters</vt:lpstr>
      <vt:lpstr>Bias Simulation</vt:lpstr>
      <vt:lpstr>PTC Simulation</vt:lpstr>
      <vt:lpstr>Quantum Yield Measurements</vt:lpstr>
      <vt:lpstr>CIC Simulation</vt:lpstr>
      <vt:lpstr>Dark Current Simulation</vt:lpstr>
      <vt:lpstr>Summary &amp; Future Work</vt:lpstr>
      <vt:lpstr>References</vt:lpstr>
      <vt:lpstr>Note on Computation Time</vt:lpstr>
      <vt:lpstr>Output Probability Distribution vs Number of Multiplication Elements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Jones, Nicholas</dc:creator>
  <cp:lastModifiedBy>Jones, Nicholas</cp:lastModifiedBy>
  <cp:revision>34</cp:revision>
  <dcterms:created xsi:type="dcterms:W3CDTF">2022-03-23T15:10:08Z</dcterms:created>
  <dcterms:modified xsi:type="dcterms:W3CDTF">2023-03-28T14:55:45Z</dcterms:modified>
</cp:coreProperties>
</file>